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Poppins Semi-Bold" charset="1" panose="00000700000000000000"/>
      <p:regular r:id="rId15"/>
    </p:embeddedFont>
    <p:embeddedFont>
      <p:font typeface="Poppins Ultra-Bold" charset="1" panose="00000900000000000000"/>
      <p:regular r:id="rId16"/>
    </p:embeddedFont>
    <p:embeddedFont>
      <p:font typeface="Poppins Bold" charset="1" panose="00000800000000000000"/>
      <p:regular r:id="rId17"/>
    </p:embeddedFont>
    <p:embeddedFont>
      <p:font typeface="Poppins" charset="1" panose="000005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jpeg>
</file>

<file path=ppt/media/image4.jpeg>
</file>

<file path=ppt/media/image5.png>
</file>

<file path=ppt/media/image6.jpeg>
</file>

<file path=ppt/media/image7.jpe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514930" y="-161748"/>
            <a:ext cx="7773070" cy="10447260"/>
            <a:chOff x="0" y="0"/>
            <a:chExt cx="26201929" cy="35216249"/>
          </a:xfrm>
        </p:grpSpPr>
        <p:sp>
          <p:nvSpPr>
            <p:cNvPr name="Freeform 3" id="3"/>
            <p:cNvSpPr/>
            <p:nvPr/>
          </p:nvSpPr>
          <p:spPr>
            <a:xfrm flipH="false" flipV="false" rot="0">
              <a:off x="0" y="0"/>
              <a:ext cx="26201877" cy="35216210"/>
            </a:xfrm>
            <a:custGeom>
              <a:avLst/>
              <a:gdLst/>
              <a:ahLst/>
              <a:cxnLst/>
              <a:rect r="r" b="b" t="t" l="l"/>
              <a:pathLst>
                <a:path h="35216210" w="26201877">
                  <a:moveTo>
                    <a:pt x="4259326" y="0"/>
                  </a:moveTo>
                  <a:lnTo>
                    <a:pt x="0" y="12798171"/>
                  </a:lnTo>
                  <a:lnTo>
                    <a:pt x="12784709" y="35216210"/>
                  </a:lnTo>
                  <a:lnTo>
                    <a:pt x="26201877" y="35216210"/>
                  </a:lnTo>
                  <a:lnTo>
                    <a:pt x="26201877" y="0"/>
                  </a:lnTo>
                  <a:close/>
                </a:path>
              </a:pathLst>
            </a:custGeom>
            <a:blipFill>
              <a:blip r:embed="rId2"/>
              <a:stretch>
                <a:fillRect l="-70700" t="0" r="-31030" b="0"/>
              </a:stretch>
            </a:blipFill>
          </p:spPr>
        </p:sp>
      </p:grpSp>
      <p:grpSp>
        <p:nvGrpSpPr>
          <p:cNvPr name="Group 4" id="4"/>
          <p:cNvGrpSpPr/>
          <p:nvPr/>
        </p:nvGrpSpPr>
        <p:grpSpPr>
          <a:xfrm rot="0">
            <a:off x="9638636" y="8246450"/>
            <a:ext cx="3389448" cy="2965767"/>
            <a:chOff x="0" y="0"/>
            <a:chExt cx="812800" cy="711200"/>
          </a:xfrm>
        </p:grpSpPr>
        <p:sp>
          <p:nvSpPr>
            <p:cNvPr name="Freeform 5" id="5"/>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88B6"/>
            </a:solidFill>
          </p:spPr>
        </p:sp>
        <p:sp>
          <p:nvSpPr>
            <p:cNvPr name="TextBox 6" id="6"/>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3614395">
            <a:off x="6083678" y="8351764"/>
            <a:ext cx="11928623" cy="865671"/>
            <a:chOff x="0" y="0"/>
            <a:chExt cx="3139792" cy="227858"/>
          </a:xfrm>
        </p:grpSpPr>
        <p:sp>
          <p:nvSpPr>
            <p:cNvPr name="Freeform 8" id="8"/>
            <p:cNvSpPr/>
            <p:nvPr/>
          </p:nvSpPr>
          <p:spPr>
            <a:xfrm flipH="false" flipV="false" rot="0">
              <a:off x="0" y="0"/>
              <a:ext cx="3139792" cy="227858"/>
            </a:xfrm>
            <a:custGeom>
              <a:avLst/>
              <a:gdLst/>
              <a:ahLst/>
              <a:cxnLst/>
              <a:rect r="r" b="b" t="t" l="l"/>
              <a:pathLst>
                <a:path h="227858" w="3139792">
                  <a:moveTo>
                    <a:pt x="2936592" y="0"/>
                  </a:moveTo>
                  <a:lnTo>
                    <a:pt x="0" y="0"/>
                  </a:lnTo>
                  <a:lnTo>
                    <a:pt x="203200" y="227858"/>
                  </a:lnTo>
                  <a:lnTo>
                    <a:pt x="3139792" y="227858"/>
                  </a:lnTo>
                  <a:lnTo>
                    <a:pt x="2936592" y="0"/>
                  </a:lnTo>
                  <a:close/>
                </a:path>
              </a:pathLst>
            </a:custGeom>
            <a:solidFill>
              <a:srgbClr val="2B4865"/>
            </a:solidFill>
          </p:spPr>
        </p:sp>
        <p:sp>
          <p:nvSpPr>
            <p:cNvPr name="TextBox 9" id="9"/>
            <p:cNvSpPr txBox="true"/>
            <p:nvPr/>
          </p:nvSpPr>
          <p:spPr>
            <a:xfrm>
              <a:off x="101600" y="-38100"/>
              <a:ext cx="2936592"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4292735">
            <a:off x="4945360" y="-3542151"/>
            <a:ext cx="9386553" cy="4929661"/>
            <a:chOff x="0" y="0"/>
            <a:chExt cx="435643" cy="228792"/>
          </a:xfrm>
        </p:grpSpPr>
        <p:sp>
          <p:nvSpPr>
            <p:cNvPr name="Freeform 11" id="11"/>
            <p:cNvSpPr/>
            <p:nvPr/>
          </p:nvSpPr>
          <p:spPr>
            <a:xfrm flipH="false" flipV="false" rot="0">
              <a:off x="0" y="0"/>
              <a:ext cx="435643" cy="228792"/>
            </a:xfrm>
            <a:custGeom>
              <a:avLst/>
              <a:gdLst/>
              <a:ahLst/>
              <a:cxnLst/>
              <a:rect r="r" b="b" t="t" l="l"/>
              <a:pathLst>
                <a:path h="228792" w="435643">
                  <a:moveTo>
                    <a:pt x="203200" y="0"/>
                  </a:moveTo>
                  <a:lnTo>
                    <a:pt x="435643" y="0"/>
                  </a:lnTo>
                  <a:lnTo>
                    <a:pt x="232443" y="228792"/>
                  </a:lnTo>
                  <a:lnTo>
                    <a:pt x="0" y="228792"/>
                  </a:lnTo>
                  <a:lnTo>
                    <a:pt x="203200" y="0"/>
                  </a:lnTo>
                  <a:close/>
                </a:path>
              </a:pathLst>
            </a:custGeom>
            <a:solidFill>
              <a:srgbClr val="2B4865"/>
            </a:solidFill>
          </p:spPr>
        </p:sp>
        <p:sp>
          <p:nvSpPr>
            <p:cNvPr name="TextBox 12" id="12"/>
            <p:cNvSpPr txBox="true"/>
            <p:nvPr/>
          </p:nvSpPr>
          <p:spPr>
            <a:xfrm>
              <a:off x="101600" y="-38100"/>
              <a:ext cx="232443" cy="266892"/>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3614395">
            <a:off x="3440918" y="4651828"/>
            <a:ext cx="14927679" cy="865671"/>
            <a:chOff x="0" y="0"/>
            <a:chExt cx="3929188" cy="227858"/>
          </a:xfrm>
        </p:grpSpPr>
        <p:sp>
          <p:nvSpPr>
            <p:cNvPr name="Freeform 14" id="14"/>
            <p:cNvSpPr/>
            <p:nvPr/>
          </p:nvSpPr>
          <p:spPr>
            <a:xfrm flipH="false" flipV="false" rot="0">
              <a:off x="0" y="0"/>
              <a:ext cx="3929188" cy="227858"/>
            </a:xfrm>
            <a:custGeom>
              <a:avLst/>
              <a:gdLst/>
              <a:ahLst/>
              <a:cxnLst/>
              <a:rect r="r" b="b" t="t" l="l"/>
              <a:pathLst>
                <a:path h="227858" w="3929188">
                  <a:moveTo>
                    <a:pt x="3725988" y="0"/>
                  </a:moveTo>
                  <a:lnTo>
                    <a:pt x="0" y="0"/>
                  </a:lnTo>
                  <a:lnTo>
                    <a:pt x="203200" y="227858"/>
                  </a:lnTo>
                  <a:lnTo>
                    <a:pt x="3929188" y="227858"/>
                  </a:lnTo>
                  <a:lnTo>
                    <a:pt x="3725988" y="0"/>
                  </a:lnTo>
                  <a:close/>
                </a:path>
              </a:pathLst>
            </a:custGeom>
            <a:solidFill>
              <a:srgbClr val="0088B6"/>
            </a:solidFill>
          </p:spPr>
        </p:sp>
        <p:sp>
          <p:nvSpPr>
            <p:cNvPr name="TextBox 15" id="15"/>
            <p:cNvSpPr txBox="true"/>
            <p:nvPr/>
          </p:nvSpPr>
          <p:spPr>
            <a:xfrm>
              <a:off x="101600" y="-38100"/>
              <a:ext cx="3725988"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7180252">
            <a:off x="8779147" y="6186141"/>
            <a:ext cx="1433634" cy="625239"/>
            <a:chOff x="0" y="0"/>
            <a:chExt cx="812800" cy="354480"/>
          </a:xfrm>
        </p:grpSpPr>
        <p:sp>
          <p:nvSpPr>
            <p:cNvPr name="Freeform 17" id="17"/>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0088B6"/>
            </a:solidFill>
          </p:spPr>
        </p:sp>
        <p:sp>
          <p:nvSpPr>
            <p:cNvPr name="TextBox 18" id="18"/>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7180252">
            <a:off x="9465135" y="7391474"/>
            <a:ext cx="1433634" cy="625239"/>
            <a:chOff x="0" y="0"/>
            <a:chExt cx="812800" cy="354480"/>
          </a:xfrm>
        </p:grpSpPr>
        <p:sp>
          <p:nvSpPr>
            <p:cNvPr name="Freeform 20" id="20"/>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2B4865"/>
            </a:solidFill>
          </p:spPr>
        </p:sp>
        <p:sp>
          <p:nvSpPr>
            <p:cNvPr name="TextBox 21" id="21"/>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sp>
        <p:nvSpPr>
          <p:cNvPr name="AutoShape 22" id="22"/>
          <p:cNvSpPr/>
          <p:nvPr/>
        </p:nvSpPr>
        <p:spPr>
          <a:xfrm>
            <a:off x="1051834" y="5181600"/>
            <a:ext cx="7053294" cy="0"/>
          </a:xfrm>
          <a:prstGeom prst="line">
            <a:avLst/>
          </a:prstGeom>
          <a:ln cap="flat" w="38100">
            <a:solidFill>
              <a:srgbClr val="2B4865"/>
            </a:solidFill>
            <a:prstDash val="solid"/>
            <a:headEnd type="none" len="sm" w="sm"/>
            <a:tailEnd type="none" len="sm" w="sm"/>
          </a:ln>
        </p:spPr>
      </p:sp>
      <p:sp>
        <p:nvSpPr>
          <p:cNvPr name="TextBox 23" id="23"/>
          <p:cNvSpPr txBox="true"/>
          <p:nvPr/>
        </p:nvSpPr>
        <p:spPr>
          <a:xfrm rot="0">
            <a:off x="1051834" y="8745662"/>
            <a:ext cx="3991000" cy="438675"/>
          </a:xfrm>
          <a:prstGeom prst="rect">
            <a:avLst/>
          </a:prstGeom>
        </p:spPr>
        <p:txBody>
          <a:bodyPr anchor="t" rtlCol="false" tIns="0" lIns="0" bIns="0" rIns="0">
            <a:spAutoFit/>
          </a:bodyPr>
          <a:lstStyle/>
          <a:p>
            <a:pPr algn="l">
              <a:lnSpc>
                <a:spcPts val="3203"/>
              </a:lnSpc>
            </a:pPr>
            <a:r>
              <a:rPr lang="en-US" sz="2810" b="true">
                <a:solidFill>
                  <a:srgbClr val="000000"/>
                </a:solidFill>
                <a:latin typeface="Poppins Semi-Bold"/>
                <a:ea typeface="Poppins Semi-Bold"/>
                <a:cs typeface="Poppins Semi-Bold"/>
                <a:sym typeface="Poppins Semi-Bold"/>
              </a:rPr>
              <a:t>by Neha S Soni</a:t>
            </a:r>
          </a:p>
        </p:txBody>
      </p:sp>
      <p:sp>
        <p:nvSpPr>
          <p:cNvPr name="TextBox 24" id="24"/>
          <p:cNvSpPr txBox="true"/>
          <p:nvPr/>
        </p:nvSpPr>
        <p:spPr>
          <a:xfrm rot="0">
            <a:off x="1051834" y="3625099"/>
            <a:ext cx="7659906" cy="987425"/>
          </a:xfrm>
          <a:prstGeom prst="rect">
            <a:avLst/>
          </a:prstGeom>
        </p:spPr>
        <p:txBody>
          <a:bodyPr anchor="t" rtlCol="false" tIns="0" lIns="0" bIns="0" rIns="0">
            <a:spAutoFit/>
          </a:bodyPr>
          <a:lstStyle/>
          <a:p>
            <a:pPr algn="l">
              <a:lnSpc>
                <a:spcPts val="6999"/>
              </a:lnSpc>
            </a:pPr>
            <a:r>
              <a:rPr lang="en-US" b="true" sz="6999">
                <a:solidFill>
                  <a:srgbClr val="0088B6"/>
                </a:solidFill>
                <a:latin typeface="Poppins Ultra-Bold"/>
                <a:ea typeface="Poppins Ultra-Bold"/>
                <a:cs typeface="Poppins Ultra-Bold"/>
                <a:sym typeface="Poppins Ultra-Bold"/>
              </a:rPr>
              <a:t>HYPERTENSION</a:t>
            </a:r>
          </a:p>
        </p:txBody>
      </p:sp>
      <p:sp>
        <p:nvSpPr>
          <p:cNvPr name="TextBox 25" id="25"/>
          <p:cNvSpPr txBox="true"/>
          <p:nvPr/>
        </p:nvSpPr>
        <p:spPr>
          <a:xfrm rot="0">
            <a:off x="1051834" y="5394280"/>
            <a:ext cx="7627702" cy="510921"/>
          </a:xfrm>
          <a:prstGeom prst="rect">
            <a:avLst/>
          </a:prstGeom>
        </p:spPr>
        <p:txBody>
          <a:bodyPr anchor="t" rtlCol="false" tIns="0" lIns="0" bIns="0" rIns="0">
            <a:spAutoFit/>
          </a:bodyPr>
          <a:lstStyle/>
          <a:p>
            <a:pPr algn="l">
              <a:lnSpc>
                <a:spcPts val="3761"/>
              </a:lnSpc>
            </a:pPr>
            <a:r>
              <a:rPr lang="en-US" b="true" sz="3300" spc="141">
                <a:solidFill>
                  <a:srgbClr val="000000"/>
                </a:solidFill>
                <a:latin typeface="Poppins Semi-Bold"/>
                <a:ea typeface="Poppins Semi-Bold"/>
                <a:cs typeface="Poppins Semi-Bold"/>
                <a:sym typeface="Poppins Semi-Bold"/>
              </a:rPr>
              <a:t>USING SQL, EXCEL, AND POWER BI</a:t>
            </a:r>
          </a:p>
        </p:txBody>
      </p:sp>
      <p:sp>
        <p:nvSpPr>
          <p:cNvPr name="TextBox 26" id="26"/>
          <p:cNvSpPr txBox="true"/>
          <p:nvPr/>
        </p:nvSpPr>
        <p:spPr>
          <a:xfrm rot="0">
            <a:off x="1051834" y="4482445"/>
            <a:ext cx="7053294" cy="580392"/>
          </a:xfrm>
          <a:prstGeom prst="rect">
            <a:avLst/>
          </a:prstGeom>
        </p:spPr>
        <p:txBody>
          <a:bodyPr anchor="t" rtlCol="false" tIns="0" lIns="0" bIns="0" rIns="0">
            <a:spAutoFit/>
          </a:bodyPr>
          <a:lstStyle/>
          <a:p>
            <a:pPr algn="l">
              <a:lnSpc>
                <a:spcPts val="4100"/>
              </a:lnSpc>
            </a:pPr>
            <a:r>
              <a:rPr lang="en-US" b="true" sz="4100">
                <a:solidFill>
                  <a:srgbClr val="2B4865"/>
                </a:solidFill>
                <a:latin typeface="Poppins Ultra-Bold"/>
                <a:ea typeface="Poppins Ultra-Bold"/>
                <a:cs typeface="Poppins Ultra-Bold"/>
                <a:sym typeface="Poppins Ultra-Bold"/>
              </a:rPr>
              <a:t>DATA  ANALYSIS  PROJECT</a:t>
            </a:r>
          </a:p>
        </p:txBody>
      </p:sp>
      <p:grpSp>
        <p:nvGrpSpPr>
          <p:cNvPr name="Group 27" id="27"/>
          <p:cNvGrpSpPr/>
          <p:nvPr/>
        </p:nvGrpSpPr>
        <p:grpSpPr>
          <a:xfrm rot="0">
            <a:off x="17477939" y="9258300"/>
            <a:ext cx="2353111" cy="754311"/>
            <a:chOff x="0" y="0"/>
            <a:chExt cx="3137481" cy="1005749"/>
          </a:xfrm>
        </p:grpSpPr>
        <p:grpSp>
          <p:nvGrpSpPr>
            <p:cNvPr name="Group 28" id="28"/>
            <p:cNvGrpSpPr/>
            <p:nvPr/>
          </p:nvGrpSpPr>
          <p:grpSpPr>
            <a:xfrm rot="0">
              <a:off x="0" y="0"/>
              <a:ext cx="3137481" cy="1005749"/>
              <a:chOff x="0" y="0"/>
              <a:chExt cx="619749" cy="198666"/>
            </a:xfrm>
          </p:grpSpPr>
          <p:sp>
            <p:nvSpPr>
              <p:cNvPr name="Freeform 29" id="29"/>
              <p:cNvSpPr/>
              <p:nvPr/>
            </p:nvSpPr>
            <p:spPr>
              <a:xfrm flipH="false" flipV="false" rot="0">
                <a:off x="0" y="0"/>
                <a:ext cx="619749" cy="198666"/>
              </a:xfrm>
              <a:custGeom>
                <a:avLst/>
                <a:gdLst/>
                <a:ahLst/>
                <a:cxnLst/>
                <a:rect r="r" b="b" t="t" l="l"/>
                <a:pathLst>
                  <a:path h="198666" w="619749">
                    <a:moveTo>
                      <a:pt x="99333" y="0"/>
                    </a:moveTo>
                    <a:lnTo>
                      <a:pt x="520416" y="0"/>
                    </a:lnTo>
                    <a:cubicBezTo>
                      <a:pt x="546761" y="0"/>
                      <a:pt x="572027" y="10465"/>
                      <a:pt x="590655" y="29094"/>
                    </a:cubicBezTo>
                    <a:cubicBezTo>
                      <a:pt x="609284" y="47723"/>
                      <a:pt x="619749" y="72988"/>
                      <a:pt x="619749" y="99333"/>
                    </a:cubicBezTo>
                    <a:lnTo>
                      <a:pt x="619749" y="99333"/>
                    </a:lnTo>
                    <a:cubicBezTo>
                      <a:pt x="619749" y="154193"/>
                      <a:pt x="575276" y="198666"/>
                      <a:pt x="520416" y="198666"/>
                    </a:cubicBezTo>
                    <a:lnTo>
                      <a:pt x="99333" y="198666"/>
                    </a:lnTo>
                    <a:cubicBezTo>
                      <a:pt x="72988" y="198666"/>
                      <a:pt x="47723" y="188201"/>
                      <a:pt x="29094" y="169572"/>
                    </a:cubicBezTo>
                    <a:cubicBezTo>
                      <a:pt x="10465" y="150944"/>
                      <a:pt x="0" y="125678"/>
                      <a:pt x="0" y="99333"/>
                    </a:cubicBezTo>
                    <a:lnTo>
                      <a:pt x="0" y="99333"/>
                    </a:lnTo>
                    <a:cubicBezTo>
                      <a:pt x="0" y="72988"/>
                      <a:pt x="10465" y="47723"/>
                      <a:pt x="29094" y="29094"/>
                    </a:cubicBezTo>
                    <a:cubicBezTo>
                      <a:pt x="47723" y="10465"/>
                      <a:pt x="72988" y="0"/>
                      <a:pt x="99333" y="0"/>
                    </a:cubicBezTo>
                    <a:close/>
                  </a:path>
                </a:pathLst>
              </a:custGeom>
              <a:solidFill>
                <a:srgbClr val="2B4865"/>
              </a:solidFill>
            </p:spPr>
          </p:sp>
          <p:sp>
            <p:nvSpPr>
              <p:cNvPr name="TextBox 30" id="30"/>
              <p:cNvSpPr txBox="true"/>
              <p:nvPr/>
            </p:nvSpPr>
            <p:spPr>
              <a:xfrm>
                <a:off x="0" y="-38100"/>
                <a:ext cx="619749" cy="236766"/>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0">
              <a:off x="362805" y="154894"/>
              <a:ext cx="522288" cy="673101"/>
            </a:xfrm>
            <a:prstGeom prst="rect">
              <a:avLst/>
            </a:prstGeom>
          </p:spPr>
          <p:txBody>
            <a:bodyPr anchor="t" rtlCol="false" tIns="0" lIns="0" bIns="0" rIns="0">
              <a:spAutoFit/>
            </a:bodyPr>
            <a:lstStyle/>
            <a:p>
              <a:pPr algn="ctr">
                <a:lnSpc>
                  <a:spcPts val="4199"/>
                </a:lnSpc>
              </a:pPr>
              <a:r>
                <a:rPr lang="en-US" sz="2999" b="true">
                  <a:solidFill>
                    <a:srgbClr val="FFFFFF"/>
                  </a:solidFill>
                  <a:latin typeface="Poppins Bold"/>
                  <a:ea typeface="Poppins Bold"/>
                  <a:cs typeface="Poppins Bold"/>
                  <a:sym typeface="Poppins Bold"/>
                </a:rPr>
                <a:t>01</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4380"/>
          </a:xfrm>
          <a:custGeom>
            <a:avLst/>
            <a:gdLst/>
            <a:ahLst/>
            <a:cxnLst/>
            <a:rect r="r" b="b" t="t" l="l"/>
            <a:pathLst>
              <a:path h="12184380" w="18288000">
                <a:moveTo>
                  <a:pt x="0" y="0"/>
                </a:moveTo>
                <a:lnTo>
                  <a:pt x="18288000" y="0"/>
                </a:lnTo>
                <a:lnTo>
                  <a:pt x="18288000" y="12184380"/>
                </a:lnTo>
                <a:lnTo>
                  <a:pt x="0" y="12184380"/>
                </a:lnTo>
                <a:lnTo>
                  <a:pt x="0" y="0"/>
                </a:lnTo>
                <a:close/>
              </a:path>
            </a:pathLst>
          </a:custGeom>
          <a:blipFill>
            <a:blip r:embed="rId2">
              <a:alphaModFix amt="35000"/>
            </a:blip>
            <a:stretch>
              <a:fillRect l="0" t="0" r="0" b="0"/>
            </a:stretch>
          </a:blipFill>
        </p:spPr>
      </p:sp>
      <p:grpSp>
        <p:nvGrpSpPr>
          <p:cNvPr name="Group 3" id="3"/>
          <p:cNvGrpSpPr>
            <a:grpSpLocks noChangeAspect="true"/>
          </p:cNvGrpSpPr>
          <p:nvPr/>
        </p:nvGrpSpPr>
        <p:grpSpPr>
          <a:xfrm rot="0">
            <a:off x="12444613" y="-26721"/>
            <a:ext cx="6686489" cy="10500480"/>
            <a:chOff x="0" y="0"/>
            <a:chExt cx="21004886" cy="32986129"/>
          </a:xfrm>
        </p:grpSpPr>
        <p:sp>
          <p:nvSpPr>
            <p:cNvPr name="Freeform 4" id="4"/>
            <p:cNvSpPr/>
            <p:nvPr/>
          </p:nvSpPr>
          <p:spPr>
            <a:xfrm flipH="false" flipV="false" rot="0">
              <a:off x="0" y="0"/>
              <a:ext cx="21004783" cy="32986092"/>
            </a:xfrm>
            <a:custGeom>
              <a:avLst/>
              <a:gdLst/>
              <a:ahLst/>
              <a:cxnLst/>
              <a:rect r="r" b="b" t="t" l="l"/>
              <a:pathLst>
                <a:path h="32986092" w="21004783">
                  <a:moveTo>
                    <a:pt x="3160014" y="0"/>
                  </a:moveTo>
                  <a:lnTo>
                    <a:pt x="0" y="9356090"/>
                  </a:lnTo>
                  <a:lnTo>
                    <a:pt x="13488924" y="32986092"/>
                  </a:lnTo>
                  <a:lnTo>
                    <a:pt x="21004783" y="32986092"/>
                  </a:lnTo>
                  <a:lnTo>
                    <a:pt x="21004783" y="0"/>
                  </a:lnTo>
                  <a:close/>
                </a:path>
              </a:pathLst>
            </a:custGeom>
            <a:blipFill>
              <a:blip r:embed="rId3"/>
              <a:stretch>
                <a:fillRect l="-14292" t="0" r="-3488" b="0"/>
              </a:stretch>
            </a:blipFill>
          </p:spPr>
        </p:sp>
      </p:grpSp>
      <p:grpSp>
        <p:nvGrpSpPr>
          <p:cNvPr name="Group 5" id="5"/>
          <p:cNvGrpSpPr/>
          <p:nvPr/>
        </p:nvGrpSpPr>
        <p:grpSpPr>
          <a:xfrm rot="0">
            <a:off x="12218980" y="7724438"/>
            <a:ext cx="3142082" cy="2749321"/>
            <a:chOff x="0" y="0"/>
            <a:chExt cx="812800" cy="711200"/>
          </a:xfrm>
        </p:grpSpPr>
        <p:sp>
          <p:nvSpPr>
            <p:cNvPr name="Freeform 6" id="6"/>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88B6"/>
            </a:solidFill>
          </p:spPr>
        </p:sp>
        <p:sp>
          <p:nvSpPr>
            <p:cNvPr name="TextBox 7" id="7"/>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3614395">
            <a:off x="8923468" y="7822066"/>
            <a:ext cx="11058055" cy="802493"/>
            <a:chOff x="0" y="0"/>
            <a:chExt cx="3139792" cy="227858"/>
          </a:xfrm>
        </p:grpSpPr>
        <p:sp>
          <p:nvSpPr>
            <p:cNvPr name="Freeform 9" id="9"/>
            <p:cNvSpPr/>
            <p:nvPr/>
          </p:nvSpPr>
          <p:spPr>
            <a:xfrm flipH="false" flipV="false" rot="0">
              <a:off x="0" y="0"/>
              <a:ext cx="3139792" cy="227858"/>
            </a:xfrm>
            <a:custGeom>
              <a:avLst/>
              <a:gdLst/>
              <a:ahLst/>
              <a:cxnLst/>
              <a:rect r="r" b="b" t="t" l="l"/>
              <a:pathLst>
                <a:path h="227858" w="3139792">
                  <a:moveTo>
                    <a:pt x="2936592" y="0"/>
                  </a:moveTo>
                  <a:lnTo>
                    <a:pt x="0" y="0"/>
                  </a:lnTo>
                  <a:lnTo>
                    <a:pt x="203200" y="227858"/>
                  </a:lnTo>
                  <a:lnTo>
                    <a:pt x="3139792" y="227858"/>
                  </a:lnTo>
                  <a:lnTo>
                    <a:pt x="2936592" y="0"/>
                  </a:lnTo>
                  <a:close/>
                </a:path>
              </a:pathLst>
            </a:custGeom>
            <a:solidFill>
              <a:srgbClr val="2B4865"/>
            </a:solidFill>
          </p:spPr>
        </p:sp>
        <p:sp>
          <p:nvSpPr>
            <p:cNvPr name="TextBox 10" id="10"/>
            <p:cNvSpPr txBox="true"/>
            <p:nvPr/>
          </p:nvSpPr>
          <p:spPr>
            <a:xfrm>
              <a:off x="101600" y="-38100"/>
              <a:ext cx="2936592"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4292735">
            <a:off x="7974633" y="-2824240"/>
            <a:ext cx="7601173" cy="3992009"/>
            <a:chOff x="0" y="0"/>
            <a:chExt cx="435643" cy="228792"/>
          </a:xfrm>
        </p:grpSpPr>
        <p:sp>
          <p:nvSpPr>
            <p:cNvPr name="Freeform 12" id="12"/>
            <p:cNvSpPr/>
            <p:nvPr/>
          </p:nvSpPr>
          <p:spPr>
            <a:xfrm flipH="false" flipV="false" rot="0">
              <a:off x="0" y="0"/>
              <a:ext cx="435643" cy="228792"/>
            </a:xfrm>
            <a:custGeom>
              <a:avLst/>
              <a:gdLst/>
              <a:ahLst/>
              <a:cxnLst/>
              <a:rect r="r" b="b" t="t" l="l"/>
              <a:pathLst>
                <a:path h="228792" w="435643">
                  <a:moveTo>
                    <a:pt x="203200" y="0"/>
                  </a:moveTo>
                  <a:lnTo>
                    <a:pt x="435643" y="0"/>
                  </a:lnTo>
                  <a:lnTo>
                    <a:pt x="232443" y="228792"/>
                  </a:lnTo>
                  <a:lnTo>
                    <a:pt x="0" y="228792"/>
                  </a:lnTo>
                  <a:lnTo>
                    <a:pt x="203200" y="0"/>
                  </a:lnTo>
                  <a:close/>
                </a:path>
              </a:pathLst>
            </a:custGeom>
            <a:solidFill>
              <a:srgbClr val="2B4865"/>
            </a:solidFill>
          </p:spPr>
        </p:sp>
        <p:sp>
          <p:nvSpPr>
            <p:cNvPr name="TextBox 13" id="13"/>
            <p:cNvSpPr txBox="true"/>
            <p:nvPr/>
          </p:nvSpPr>
          <p:spPr>
            <a:xfrm>
              <a:off x="101600" y="-38100"/>
              <a:ext cx="232443" cy="266892"/>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3614395">
            <a:off x="6285975" y="4715533"/>
            <a:ext cx="14583244" cy="802493"/>
            <a:chOff x="0" y="0"/>
            <a:chExt cx="4140724" cy="227858"/>
          </a:xfrm>
        </p:grpSpPr>
        <p:sp>
          <p:nvSpPr>
            <p:cNvPr name="Freeform 15" id="15"/>
            <p:cNvSpPr/>
            <p:nvPr/>
          </p:nvSpPr>
          <p:spPr>
            <a:xfrm flipH="false" flipV="false" rot="0">
              <a:off x="0" y="0"/>
              <a:ext cx="4140724" cy="227858"/>
            </a:xfrm>
            <a:custGeom>
              <a:avLst/>
              <a:gdLst/>
              <a:ahLst/>
              <a:cxnLst/>
              <a:rect r="r" b="b" t="t" l="l"/>
              <a:pathLst>
                <a:path h="227858" w="4140724">
                  <a:moveTo>
                    <a:pt x="3937524" y="0"/>
                  </a:moveTo>
                  <a:lnTo>
                    <a:pt x="0" y="0"/>
                  </a:lnTo>
                  <a:lnTo>
                    <a:pt x="203200" y="227858"/>
                  </a:lnTo>
                  <a:lnTo>
                    <a:pt x="4140724" y="227858"/>
                  </a:lnTo>
                  <a:lnTo>
                    <a:pt x="3937524" y="0"/>
                  </a:lnTo>
                  <a:close/>
                </a:path>
              </a:pathLst>
            </a:custGeom>
            <a:solidFill>
              <a:srgbClr val="0088B6"/>
            </a:solidFill>
          </p:spPr>
        </p:sp>
        <p:sp>
          <p:nvSpPr>
            <p:cNvPr name="TextBox 16" id="16"/>
            <p:cNvSpPr txBox="true"/>
            <p:nvPr/>
          </p:nvSpPr>
          <p:spPr>
            <a:xfrm>
              <a:off x="101600" y="-38100"/>
              <a:ext cx="3937524"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7180252">
            <a:off x="11422217" y="5814494"/>
            <a:ext cx="1329005" cy="579608"/>
            <a:chOff x="0" y="0"/>
            <a:chExt cx="812800" cy="354480"/>
          </a:xfrm>
        </p:grpSpPr>
        <p:sp>
          <p:nvSpPr>
            <p:cNvPr name="Freeform 18" id="18"/>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0088B6"/>
            </a:solidFill>
          </p:spPr>
        </p:sp>
        <p:sp>
          <p:nvSpPr>
            <p:cNvPr name="TextBox 19" id="19"/>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7180252">
            <a:off x="12058141" y="6931860"/>
            <a:ext cx="1329005" cy="579608"/>
            <a:chOff x="0" y="0"/>
            <a:chExt cx="812800" cy="354480"/>
          </a:xfrm>
        </p:grpSpPr>
        <p:sp>
          <p:nvSpPr>
            <p:cNvPr name="Freeform 21" id="21"/>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2B4865"/>
            </a:solidFill>
          </p:spPr>
        </p:sp>
        <p:sp>
          <p:nvSpPr>
            <p:cNvPr name="TextBox 22" id="22"/>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1133475" y="1966931"/>
            <a:ext cx="9294735" cy="4381500"/>
          </a:xfrm>
          <a:prstGeom prst="rect">
            <a:avLst/>
          </a:prstGeom>
        </p:spPr>
        <p:txBody>
          <a:bodyPr anchor="t" rtlCol="false" tIns="0" lIns="0" bIns="0" rIns="0">
            <a:spAutoFit/>
          </a:bodyPr>
          <a:lstStyle/>
          <a:p>
            <a:pPr algn="just" marL="647697" indent="-323848" lvl="1">
              <a:lnSpc>
                <a:spcPts val="3899"/>
              </a:lnSpc>
              <a:buFont typeface="Arial"/>
              <a:buChar char="•"/>
            </a:pPr>
            <a:r>
              <a:rPr lang="en-US" sz="2999">
                <a:solidFill>
                  <a:srgbClr val="000000"/>
                </a:solidFill>
                <a:latin typeface="Poppins"/>
                <a:ea typeface="Poppins"/>
                <a:cs typeface="Poppins"/>
                <a:sym typeface="Poppins"/>
              </a:rPr>
              <a:t>Hypertension is a major health issue, and managing patient data effectively is crucial for better healthcare decisions.</a:t>
            </a:r>
          </a:p>
          <a:p>
            <a:pPr algn="just" marL="647697" indent="-323848" lvl="1">
              <a:lnSpc>
                <a:spcPts val="3899"/>
              </a:lnSpc>
              <a:buFont typeface="Arial"/>
              <a:buChar char="•"/>
            </a:pPr>
            <a:r>
              <a:rPr lang="en-US" sz="2999">
                <a:solidFill>
                  <a:srgbClr val="000000"/>
                </a:solidFill>
                <a:latin typeface="Poppins"/>
                <a:ea typeface="Poppins"/>
                <a:cs typeface="Poppins"/>
                <a:sym typeface="Poppins"/>
              </a:rPr>
              <a:t>This project aims to clean, analyze, and visualize hypertension data using SQL, Excel, and Power BI.</a:t>
            </a:r>
          </a:p>
          <a:p>
            <a:pPr algn="just" marL="647697" indent="-323848" lvl="1">
              <a:lnSpc>
                <a:spcPts val="3899"/>
              </a:lnSpc>
              <a:buFont typeface="Arial"/>
              <a:buChar char="•"/>
            </a:pPr>
            <a:r>
              <a:rPr lang="en-US" sz="2999">
                <a:solidFill>
                  <a:srgbClr val="000000"/>
                </a:solidFill>
                <a:latin typeface="Poppins"/>
                <a:ea typeface="Poppins"/>
                <a:cs typeface="Poppins"/>
                <a:sym typeface="Poppins"/>
              </a:rPr>
              <a:t>The dataset includes key variables like patient demographics, disease stage, bed occupancy, billing, and insurance.</a:t>
            </a:r>
          </a:p>
        </p:txBody>
      </p:sp>
      <p:grpSp>
        <p:nvGrpSpPr>
          <p:cNvPr name="Group 24" id="24"/>
          <p:cNvGrpSpPr/>
          <p:nvPr/>
        </p:nvGrpSpPr>
        <p:grpSpPr>
          <a:xfrm rot="0">
            <a:off x="1447167" y="1079407"/>
            <a:ext cx="5487624" cy="744855"/>
            <a:chOff x="0" y="0"/>
            <a:chExt cx="7316831" cy="993140"/>
          </a:xfrm>
        </p:grpSpPr>
        <p:sp>
          <p:nvSpPr>
            <p:cNvPr name="TextBox 25" id="25"/>
            <p:cNvSpPr txBox="true"/>
            <p:nvPr/>
          </p:nvSpPr>
          <p:spPr>
            <a:xfrm rot="0">
              <a:off x="0" y="-9525"/>
              <a:ext cx="7316831" cy="913765"/>
            </a:xfrm>
            <a:prstGeom prst="rect">
              <a:avLst/>
            </a:prstGeom>
          </p:spPr>
          <p:txBody>
            <a:bodyPr anchor="t" rtlCol="false" tIns="0" lIns="0" bIns="0" rIns="0">
              <a:spAutoFit/>
            </a:bodyPr>
            <a:lstStyle/>
            <a:p>
              <a:pPr algn="l">
                <a:lnSpc>
                  <a:spcPts val="5084"/>
                </a:lnSpc>
              </a:pPr>
              <a:r>
                <a:rPr lang="en-US" sz="4499" spc="-134" b="true">
                  <a:solidFill>
                    <a:srgbClr val="2B4865"/>
                  </a:solidFill>
                  <a:latin typeface="Poppins Bold"/>
                  <a:ea typeface="Poppins Bold"/>
                  <a:cs typeface="Poppins Bold"/>
                  <a:sym typeface="Poppins Bold"/>
                </a:rPr>
                <a:t>Problem Statement</a:t>
              </a:r>
            </a:p>
          </p:txBody>
        </p:sp>
        <p:sp>
          <p:nvSpPr>
            <p:cNvPr name="AutoShape 26" id="26"/>
            <p:cNvSpPr/>
            <p:nvPr/>
          </p:nvSpPr>
          <p:spPr>
            <a:xfrm>
              <a:off x="0" y="967740"/>
              <a:ext cx="7316831" cy="0"/>
            </a:xfrm>
            <a:prstGeom prst="line">
              <a:avLst/>
            </a:prstGeom>
            <a:ln cap="flat" w="50800">
              <a:solidFill>
                <a:srgbClr val="2B4865"/>
              </a:solidFill>
              <a:prstDash val="solid"/>
              <a:headEnd type="none" len="sm" w="sm"/>
              <a:tailEnd type="none" len="sm" w="sm"/>
            </a:ln>
          </p:spPr>
        </p:sp>
      </p:grpSp>
      <p:grpSp>
        <p:nvGrpSpPr>
          <p:cNvPr name="Group 27" id="27"/>
          <p:cNvGrpSpPr/>
          <p:nvPr/>
        </p:nvGrpSpPr>
        <p:grpSpPr>
          <a:xfrm rot="0">
            <a:off x="17477939" y="9258300"/>
            <a:ext cx="2353111" cy="754311"/>
            <a:chOff x="0" y="0"/>
            <a:chExt cx="619749" cy="198666"/>
          </a:xfrm>
        </p:grpSpPr>
        <p:sp>
          <p:nvSpPr>
            <p:cNvPr name="Freeform 28" id="28"/>
            <p:cNvSpPr/>
            <p:nvPr/>
          </p:nvSpPr>
          <p:spPr>
            <a:xfrm flipH="false" flipV="false" rot="0">
              <a:off x="0" y="0"/>
              <a:ext cx="619749" cy="198666"/>
            </a:xfrm>
            <a:custGeom>
              <a:avLst/>
              <a:gdLst/>
              <a:ahLst/>
              <a:cxnLst/>
              <a:rect r="r" b="b" t="t" l="l"/>
              <a:pathLst>
                <a:path h="198666" w="619749">
                  <a:moveTo>
                    <a:pt x="99333" y="0"/>
                  </a:moveTo>
                  <a:lnTo>
                    <a:pt x="520416" y="0"/>
                  </a:lnTo>
                  <a:cubicBezTo>
                    <a:pt x="546761" y="0"/>
                    <a:pt x="572027" y="10465"/>
                    <a:pt x="590655" y="29094"/>
                  </a:cubicBezTo>
                  <a:cubicBezTo>
                    <a:pt x="609284" y="47723"/>
                    <a:pt x="619749" y="72988"/>
                    <a:pt x="619749" y="99333"/>
                  </a:cubicBezTo>
                  <a:lnTo>
                    <a:pt x="619749" y="99333"/>
                  </a:lnTo>
                  <a:cubicBezTo>
                    <a:pt x="619749" y="154193"/>
                    <a:pt x="575276" y="198666"/>
                    <a:pt x="520416" y="198666"/>
                  </a:cubicBezTo>
                  <a:lnTo>
                    <a:pt x="99333" y="198666"/>
                  </a:lnTo>
                  <a:cubicBezTo>
                    <a:pt x="72988" y="198666"/>
                    <a:pt x="47723" y="188201"/>
                    <a:pt x="29094" y="169572"/>
                  </a:cubicBezTo>
                  <a:cubicBezTo>
                    <a:pt x="10465" y="150944"/>
                    <a:pt x="0" y="125678"/>
                    <a:pt x="0" y="99333"/>
                  </a:cubicBezTo>
                  <a:lnTo>
                    <a:pt x="0" y="99333"/>
                  </a:lnTo>
                  <a:cubicBezTo>
                    <a:pt x="0" y="72988"/>
                    <a:pt x="10465" y="47723"/>
                    <a:pt x="29094" y="29094"/>
                  </a:cubicBezTo>
                  <a:cubicBezTo>
                    <a:pt x="47723" y="10465"/>
                    <a:pt x="72988" y="0"/>
                    <a:pt x="99333" y="0"/>
                  </a:cubicBezTo>
                  <a:close/>
                </a:path>
              </a:pathLst>
            </a:custGeom>
            <a:solidFill>
              <a:srgbClr val="2B4865"/>
            </a:solidFill>
          </p:spPr>
        </p:sp>
        <p:sp>
          <p:nvSpPr>
            <p:cNvPr name="TextBox 29" id="29"/>
            <p:cNvSpPr txBox="true"/>
            <p:nvPr/>
          </p:nvSpPr>
          <p:spPr>
            <a:xfrm>
              <a:off x="0" y="-38100"/>
              <a:ext cx="619749" cy="236766"/>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17683368" y="9355420"/>
            <a:ext cx="537957" cy="523876"/>
          </a:xfrm>
          <a:prstGeom prst="rect">
            <a:avLst/>
          </a:prstGeom>
        </p:spPr>
        <p:txBody>
          <a:bodyPr anchor="t" rtlCol="false" tIns="0" lIns="0" bIns="0" rIns="0">
            <a:spAutoFit/>
          </a:bodyPr>
          <a:lstStyle/>
          <a:p>
            <a:pPr algn="ctr">
              <a:lnSpc>
                <a:spcPts val="4199"/>
              </a:lnSpc>
            </a:pPr>
            <a:r>
              <a:rPr lang="en-US" sz="2999" b="true">
                <a:solidFill>
                  <a:srgbClr val="FFFFFF"/>
                </a:solidFill>
                <a:latin typeface="Poppins Bold"/>
                <a:ea typeface="Poppins Bold"/>
                <a:cs typeface="Poppins Bold"/>
                <a:sym typeface="Poppins Bold"/>
              </a:rPr>
              <a:t>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4380"/>
          </a:xfrm>
          <a:custGeom>
            <a:avLst/>
            <a:gdLst/>
            <a:ahLst/>
            <a:cxnLst/>
            <a:rect r="r" b="b" t="t" l="l"/>
            <a:pathLst>
              <a:path h="12184380" w="18288000">
                <a:moveTo>
                  <a:pt x="0" y="0"/>
                </a:moveTo>
                <a:lnTo>
                  <a:pt x="18288000" y="0"/>
                </a:lnTo>
                <a:lnTo>
                  <a:pt x="18288000" y="12184380"/>
                </a:lnTo>
                <a:lnTo>
                  <a:pt x="0" y="12184380"/>
                </a:lnTo>
                <a:lnTo>
                  <a:pt x="0" y="0"/>
                </a:lnTo>
                <a:close/>
              </a:path>
            </a:pathLst>
          </a:custGeom>
          <a:blipFill>
            <a:blip r:embed="rId2">
              <a:alphaModFix amt="35000"/>
            </a:blip>
            <a:stretch>
              <a:fillRect l="0" t="0" r="0" b="0"/>
            </a:stretch>
          </a:blipFill>
        </p:spPr>
      </p:sp>
      <p:sp>
        <p:nvSpPr>
          <p:cNvPr name="TextBox 3" id="3"/>
          <p:cNvSpPr txBox="true"/>
          <p:nvPr/>
        </p:nvSpPr>
        <p:spPr>
          <a:xfrm rot="0">
            <a:off x="1447167" y="1959841"/>
            <a:ext cx="15381879" cy="7432802"/>
          </a:xfrm>
          <a:prstGeom prst="rect">
            <a:avLst/>
          </a:prstGeom>
        </p:spPr>
        <p:txBody>
          <a:bodyPr anchor="t" rtlCol="false" tIns="0" lIns="0" bIns="0" rIns="0">
            <a:spAutoFit/>
          </a:bodyPr>
          <a:lstStyle/>
          <a:p>
            <a:pPr algn="just">
              <a:lnSpc>
                <a:spcPts val="3094"/>
              </a:lnSpc>
            </a:pPr>
            <a:r>
              <a:rPr lang="en-US" sz="2600" b="true">
                <a:solidFill>
                  <a:srgbClr val="2B4865"/>
                </a:solidFill>
                <a:latin typeface="Poppins Bold"/>
                <a:ea typeface="Poppins Bold"/>
                <a:cs typeface="Poppins Bold"/>
                <a:sym typeface="Poppins Bold"/>
              </a:rPr>
              <a:t>ChatGPT</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Assisted in generating, cleaning, and analyzing datasets.</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Provides support in understanding and automating SQL queries and reporting processes.</a:t>
            </a:r>
          </a:p>
          <a:p>
            <a:pPr algn="just">
              <a:lnSpc>
                <a:spcPts val="3094"/>
              </a:lnSpc>
            </a:pPr>
          </a:p>
          <a:p>
            <a:pPr algn="just">
              <a:lnSpc>
                <a:spcPts val="3094"/>
              </a:lnSpc>
            </a:pPr>
            <a:r>
              <a:rPr lang="en-US" sz="2600" b="true">
                <a:solidFill>
                  <a:srgbClr val="2B4865"/>
                </a:solidFill>
                <a:latin typeface="Poppins Bold"/>
                <a:ea typeface="Poppins Bold"/>
                <a:cs typeface="Poppins Bold"/>
                <a:sym typeface="Poppins Bold"/>
              </a:rPr>
              <a:t>Microsoft Excel</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Utilized for initial data entry and storage.</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Facilitates quick data review and minor calculations.</a:t>
            </a:r>
          </a:p>
          <a:p>
            <a:pPr algn="just">
              <a:lnSpc>
                <a:spcPts val="3094"/>
              </a:lnSpc>
            </a:pPr>
          </a:p>
          <a:p>
            <a:pPr algn="just">
              <a:lnSpc>
                <a:spcPts val="3094"/>
              </a:lnSpc>
            </a:pPr>
            <a:r>
              <a:rPr lang="en-US" b="true" sz="2600">
                <a:solidFill>
                  <a:srgbClr val="2B4865"/>
                </a:solidFill>
                <a:latin typeface="Poppins Bold"/>
                <a:ea typeface="Poppins Bold"/>
                <a:cs typeface="Poppins Bold"/>
                <a:sym typeface="Poppins Bold"/>
              </a:rPr>
              <a:t>My</a:t>
            </a:r>
            <a:r>
              <a:rPr lang="en-US" b="true" sz="2600">
                <a:solidFill>
                  <a:srgbClr val="2B4865"/>
                </a:solidFill>
                <a:latin typeface="Poppins Bold"/>
                <a:ea typeface="Poppins Bold"/>
                <a:cs typeface="Poppins Bold"/>
                <a:sym typeface="Poppins Bold"/>
              </a:rPr>
              <a:t>SQL</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Used for data cleaning and querying.</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Helps in filtering, sorting, and organizing the hypertension dataset efficiently.</a:t>
            </a:r>
          </a:p>
          <a:p>
            <a:pPr algn="just">
              <a:lnSpc>
                <a:spcPts val="3094"/>
              </a:lnSpc>
            </a:pPr>
          </a:p>
          <a:p>
            <a:pPr algn="just">
              <a:lnSpc>
                <a:spcPts val="3094"/>
              </a:lnSpc>
            </a:pPr>
            <a:r>
              <a:rPr lang="en-US" b="true" sz="2600">
                <a:solidFill>
                  <a:srgbClr val="2B4865"/>
                </a:solidFill>
                <a:latin typeface="Poppins Bold"/>
                <a:ea typeface="Poppins Bold"/>
                <a:cs typeface="Poppins Bold"/>
                <a:sym typeface="Poppins Bold"/>
              </a:rPr>
              <a:t>Power BI</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Creates interactive visualizations for deeper analysis of the dataset.</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Enables exploration of trends, patterns, and outliers in the data.</a:t>
            </a:r>
          </a:p>
          <a:p>
            <a:pPr algn="just">
              <a:lnSpc>
                <a:spcPts val="3094"/>
              </a:lnSpc>
            </a:pPr>
          </a:p>
          <a:p>
            <a:pPr algn="just">
              <a:lnSpc>
                <a:spcPts val="3094"/>
              </a:lnSpc>
            </a:pPr>
            <a:r>
              <a:rPr lang="en-US" b="true" sz="2600">
                <a:solidFill>
                  <a:srgbClr val="2B4865"/>
                </a:solidFill>
                <a:latin typeface="Poppins Bold"/>
                <a:ea typeface="Poppins Bold"/>
                <a:cs typeface="Poppins Bold"/>
                <a:sym typeface="Poppins Bold"/>
              </a:rPr>
              <a:t>Microsoft PowerPoint</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Used for preparing the final project presentation.</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Organizes the results and insights in a clear, visual format for stakeholders.</a:t>
            </a:r>
          </a:p>
        </p:txBody>
      </p:sp>
      <p:grpSp>
        <p:nvGrpSpPr>
          <p:cNvPr name="Group 4" id="4"/>
          <p:cNvGrpSpPr/>
          <p:nvPr/>
        </p:nvGrpSpPr>
        <p:grpSpPr>
          <a:xfrm rot="0">
            <a:off x="1447167" y="1079407"/>
            <a:ext cx="3010626" cy="744855"/>
            <a:chOff x="0" y="0"/>
            <a:chExt cx="4014168" cy="993140"/>
          </a:xfrm>
        </p:grpSpPr>
        <p:sp>
          <p:nvSpPr>
            <p:cNvPr name="TextBox 5" id="5"/>
            <p:cNvSpPr txBox="true"/>
            <p:nvPr/>
          </p:nvSpPr>
          <p:spPr>
            <a:xfrm rot="0">
              <a:off x="0" y="-9525"/>
              <a:ext cx="4014168" cy="913765"/>
            </a:xfrm>
            <a:prstGeom prst="rect">
              <a:avLst/>
            </a:prstGeom>
          </p:spPr>
          <p:txBody>
            <a:bodyPr anchor="t" rtlCol="false" tIns="0" lIns="0" bIns="0" rIns="0">
              <a:spAutoFit/>
            </a:bodyPr>
            <a:lstStyle/>
            <a:p>
              <a:pPr algn="l">
                <a:lnSpc>
                  <a:spcPts val="5084"/>
                </a:lnSpc>
              </a:pPr>
              <a:r>
                <a:rPr lang="en-US" sz="4499" spc="-134" b="true">
                  <a:solidFill>
                    <a:srgbClr val="2B4865"/>
                  </a:solidFill>
                  <a:latin typeface="Poppins Bold"/>
                  <a:ea typeface="Poppins Bold"/>
                  <a:cs typeface="Poppins Bold"/>
                  <a:sym typeface="Poppins Bold"/>
                </a:rPr>
                <a:t>Tools used</a:t>
              </a:r>
            </a:p>
          </p:txBody>
        </p:sp>
        <p:sp>
          <p:nvSpPr>
            <p:cNvPr name="AutoShape 6" id="6"/>
            <p:cNvSpPr/>
            <p:nvPr/>
          </p:nvSpPr>
          <p:spPr>
            <a:xfrm>
              <a:off x="0" y="967740"/>
              <a:ext cx="4014168" cy="0"/>
            </a:xfrm>
            <a:prstGeom prst="line">
              <a:avLst/>
            </a:prstGeom>
            <a:ln cap="flat" w="50800">
              <a:solidFill>
                <a:srgbClr val="2B4865"/>
              </a:solidFill>
              <a:prstDash val="solid"/>
              <a:headEnd type="none" len="sm" w="sm"/>
              <a:tailEnd type="none" len="sm" w="sm"/>
            </a:ln>
          </p:spPr>
        </p:sp>
      </p:grpSp>
      <p:grpSp>
        <p:nvGrpSpPr>
          <p:cNvPr name="Group 7" id="7"/>
          <p:cNvGrpSpPr/>
          <p:nvPr/>
        </p:nvGrpSpPr>
        <p:grpSpPr>
          <a:xfrm rot="0">
            <a:off x="17477939" y="9258300"/>
            <a:ext cx="2353111" cy="754311"/>
            <a:chOff x="0" y="0"/>
            <a:chExt cx="3137481" cy="1005749"/>
          </a:xfrm>
        </p:grpSpPr>
        <p:grpSp>
          <p:nvGrpSpPr>
            <p:cNvPr name="Group 8" id="8"/>
            <p:cNvGrpSpPr/>
            <p:nvPr/>
          </p:nvGrpSpPr>
          <p:grpSpPr>
            <a:xfrm rot="0">
              <a:off x="0" y="0"/>
              <a:ext cx="3137481" cy="1005749"/>
              <a:chOff x="0" y="0"/>
              <a:chExt cx="619749" cy="198666"/>
            </a:xfrm>
          </p:grpSpPr>
          <p:sp>
            <p:nvSpPr>
              <p:cNvPr name="Freeform 9" id="9"/>
              <p:cNvSpPr/>
              <p:nvPr/>
            </p:nvSpPr>
            <p:spPr>
              <a:xfrm flipH="false" flipV="false" rot="0">
                <a:off x="0" y="0"/>
                <a:ext cx="619749" cy="198666"/>
              </a:xfrm>
              <a:custGeom>
                <a:avLst/>
                <a:gdLst/>
                <a:ahLst/>
                <a:cxnLst/>
                <a:rect r="r" b="b" t="t" l="l"/>
                <a:pathLst>
                  <a:path h="198666" w="619749">
                    <a:moveTo>
                      <a:pt x="99333" y="0"/>
                    </a:moveTo>
                    <a:lnTo>
                      <a:pt x="520416" y="0"/>
                    </a:lnTo>
                    <a:cubicBezTo>
                      <a:pt x="546761" y="0"/>
                      <a:pt x="572027" y="10465"/>
                      <a:pt x="590655" y="29094"/>
                    </a:cubicBezTo>
                    <a:cubicBezTo>
                      <a:pt x="609284" y="47723"/>
                      <a:pt x="619749" y="72988"/>
                      <a:pt x="619749" y="99333"/>
                    </a:cubicBezTo>
                    <a:lnTo>
                      <a:pt x="619749" y="99333"/>
                    </a:lnTo>
                    <a:cubicBezTo>
                      <a:pt x="619749" y="154193"/>
                      <a:pt x="575276" y="198666"/>
                      <a:pt x="520416" y="198666"/>
                    </a:cubicBezTo>
                    <a:lnTo>
                      <a:pt x="99333" y="198666"/>
                    </a:lnTo>
                    <a:cubicBezTo>
                      <a:pt x="72988" y="198666"/>
                      <a:pt x="47723" y="188201"/>
                      <a:pt x="29094" y="169572"/>
                    </a:cubicBezTo>
                    <a:cubicBezTo>
                      <a:pt x="10465" y="150944"/>
                      <a:pt x="0" y="125678"/>
                      <a:pt x="0" y="99333"/>
                    </a:cubicBezTo>
                    <a:lnTo>
                      <a:pt x="0" y="99333"/>
                    </a:lnTo>
                    <a:cubicBezTo>
                      <a:pt x="0" y="72988"/>
                      <a:pt x="10465" y="47723"/>
                      <a:pt x="29094" y="29094"/>
                    </a:cubicBezTo>
                    <a:cubicBezTo>
                      <a:pt x="47723" y="10465"/>
                      <a:pt x="72988" y="0"/>
                      <a:pt x="99333" y="0"/>
                    </a:cubicBezTo>
                    <a:close/>
                  </a:path>
                </a:pathLst>
              </a:custGeom>
              <a:solidFill>
                <a:srgbClr val="2B4865"/>
              </a:solidFill>
            </p:spPr>
          </p:sp>
          <p:sp>
            <p:nvSpPr>
              <p:cNvPr name="TextBox 10" id="10"/>
              <p:cNvSpPr txBox="true"/>
              <p:nvPr/>
            </p:nvSpPr>
            <p:spPr>
              <a:xfrm>
                <a:off x="0" y="-38100"/>
                <a:ext cx="619749" cy="236766"/>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261205" y="154894"/>
              <a:ext cx="717277" cy="673101"/>
            </a:xfrm>
            <a:prstGeom prst="rect">
              <a:avLst/>
            </a:prstGeom>
          </p:spPr>
          <p:txBody>
            <a:bodyPr anchor="t" rtlCol="false" tIns="0" lIns="0" bIns="0" rIns="0">
              <a:spAutoFit/>
            </a:bodyPr>
            <a:lstStyle/>
            <a:p>
              <a:pPr algn="ctr">
                <a:lnSpc>
                  <a:spcPts val="4199"/>
                </a:lnSpc>
              </a:pPr>
              <a:r>
                <a:rPr lang="en-US" sz="2999" b="true">
                  <a:solidFill>
                    <a:srgbClr val="FFFFFF"/>
                  </a:solidFill>
                  <a:latin typeface="Poppins Bold"/>
                  <a:ea typeface="Poppins Bold"/>
                  <a:cs typeface="Poppins Bold"/>
                  <a:sym typeface="Poppins Bold"/>
                </a:rPr>
                <a:t>03</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4380"/>
          </a:xfrm>
          <a:custGeom>
            <a:avLst/>
            <a:gdLst/>
            <a:ahLst/>
            <a:cxnLst/>
            <a:rect r="r" b="b" t="t" l="l"/>
            <a:pathLst>
              <a:path h="12184380" w="18288000">
                <a:moveTo>
                  <a:pt x="0" y="0"/>
                </a:moveTo>
                <a:lnTo>
                  <a:pt x="18288000" y="0"/>
                </a:lnTo>
                <a:lnTo>
                  <a:pt x="18288000" y="12184380"/>
                </a:lnTo>
                <a:lnTo>
                  <a:pt x="0" y="12184380"/>
                </a:lnTo>
                <a:lnTo>
                  <a:pt x="0" y="0"/>
                </a:lnTo>
                <a:close/>
              </a:path>
            </a:pathLst>
          </a:custGeom>
          <a:blipFill>
            <a:blip r:embed="rId2">
              <a:alphaModFix amt="35000"/>
            </a:blip>
            <a:stretch>
              <a:fillRect l="0" t="0" r="0" b="0"/>
            </a:stretch>
          </a:blipFill>
        </p:spPr>
      </p:sp>
      <p:sp>
        <p:nvSpPr>
          <p:cNvPr name="TextBox 3" id="3"/>
          <p:cNvSpPr txBox="true"/>
          <p:nvPr/>
        </p:nvSpPr>
        <p:spPr>
          <a:xfrm rot="0">
            <a:off x="1447167" y="1959841"/>
            <a:ext cx="9290486" cy="6261227"/>
          </a:xfrm>
          <a:prstGeom prst="rect">
            <a:avLst/>
          </a:prstGeom>
        </p:spPr>
        <p:txBody>
          <a:bodyPr anchor="t" rtlCol="false" tIns="0" lIns="0" bIns="0" rIns="0">
            <a:spAutoFit/>
          </a:bodyPr>
          <a:lstStyle/>
          <a:p>
            <a:pPr algn="just">
              <a:lnSpc>
                <a:spcPts val="3094"/>
              </a:lnSpc>
            </a:pPr>
            <a:r>
              <a:rPr lang="en-US" sz="2600" b="true">
                <a:solidFill>
                  <a:srgbClr val="2B4865"/>
                </a:solidFill>
                <a:latin typeface="Poppins Bold"/>
                <a:ea typeface="Poppins Bold"/>
                <a:cs typeface="Poppins Bold"/>
                <a:sym typeface="Poppins Bold"/>
              </a:rPr>
              <a:t>Data Collection:</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The data</a:t>
            </a:r>
            <a:r>
              <a:rPr lang="en-US" sz="2600">
                <a:solidFill>
                  <a:srgbClr val="2B4865"/>
                </a:solidFill>
                <a:latin typeface="Poppins"/>
                <a:ea typeface="Poppins"/>
                <a:cs typeface="Poppins"/>
                <a:sym typeface="Poppins"/>
              </a:rPr>
              <a:t>set was generated using ChatGPT with well-curated prompts to simulate a realistic hype</a:t>
            </a:r>
            <a:r>
              <a:rPr lang="en-US" sz="2600">
                <a:solidFill>
                  <a:srgbClr val="2B4865"/>
                </a:solidFill>
                <a:latin typeface="Poppins"/>
                <a:ea typeface="Poppins"/>
                <a:cs typeface="Poppins"/>
                <a:sym typeface="Poppins"/>
              </a:rPr>
              <a:t>rtens</a:t>
            </a:r>
            <a:r>
              <a:rPr lang="en-US" sz="2600">
                <a:solidFill>
                  <a:srgbClr val="2B4865"/>
                </a:solidFill>
                <a:latin typeface="Poppins"/>
                <a:ea typeface="Poppins"/>
                <a:cs typeface="Poppins"/>
                <a:sym typeface="Poppins"/>
              </a:rPr>
              <a:t>ion dataset.</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It includes patient demographics, disea</a:t>
            </a:r>
            <a:r>
              <a:rPr lang="en-US" sz="2600">
                <a:solidFill>
                  <a:srgbClr val="2B4865"/>
                </a:solidFill>
                <a:latin typeface="Poppins"/>
                <a:ea typeface="Poppins"/>
                <a:cs typeface="Poppins"/>
                <a:sym typeface="Poppins"/>
              </a:rPr>
              <a:t>se stages, bed occupancy, billing, and insurance details.</a:t>
            </a:r>
          </a:p>
          <a:p>
            <a:pPr algn="just">
              <a:lnSpc>
                <a:spcPts val="3094"/>
              </a:lnSpc>
            </a:pPr>
          </a:p>
          <a:p>
            <a:pPr algn="just">
              <a:lnSpc>
                <a:spcPts val="3094"/>
              </a:lnSpc>
            </a:pPr>
            <a:r>
              <a:rPr lang="en-US" sz="2600" b="true">
                <a:solidFill>
                  <a:srgbClr val="2B4865"/>
                </a:solidFill>
                <a:latin typeface="Poppins Bold"/>
                <a:ea typeface="Poppins Bold"/>
                <a:cs typeface="Poppins Bold"/>
                <a:sym typeface="Poppins Bold"/>
              </a:rPr>
              <a:t>Data Cleaning using Excel:</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Exc</a:t>
            </a:r>
            <a:r>
              <a:rPr lang="en-US" sz="2600">
                <a:solidFill>
                  <a:srgbClr val="2B4865"/>
                </a:solidFill>
                <a:latin typeface="Poppins"/>
                <a:ea typeface="Poppins"/>
                <a:cs typeface="Poppins"/>
                <a:sym typeface="Poppins"/>
              </a:rPr>
              <a:t>el was used to remove duplicate entries and rows with null values.</a:t>
            </a:r>
          </a:p>
          <a:p>
            <a:pPr algn="just">
              <a:lnSpc>
                <a:spcPts val="3094"/>
              </a:lnSpc>
            </a:pPr>
          </a:p>
          <a:p>
            <a:pPr algn="just">
              <a:lnSpc>
                <a:spcPts val="3094"/>
              </a:lnSpc>
            </a:pPr>
            <a:r>
              <a:rPr lang="en-US" sz="2600" b="true">
                <a:solidFill>
                  <a:srgbClr val="2B4865"/>
                </a:solidFill>
                <a:latin typeface="Poppins Bold"/>
                <a:ea typeface="Poppins Bold"/>
                <a:cs typeface="Poppins Bold"/>
                <a:sym typeface="Poppins Bold"/>
              </a:rPr>
              <a:t>SQL queries further cleaned the data by:</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Removing entries where discharge date was earlier than admit date.</a:t>
            </a:r>
          </a:p>
          <a:p>
            <a:pPr algn="just" marL="561341" indent="-280670" lvl="1">
              <a:lnSpc>
                <a:spcPts val="3094"/>
              </a:lnSpc>
              <a:buFont typeface="Arial"/>
              <a:buChar char="•"/>
            </a:pPr>
            <a:r>
              <a:rPr lang="en-US" sz="2600">
                <a:solidFill>
                  <a:srgbClr val="2B4865"/>
                </a:solidFill>
                <a:latin typeface="Poppins"/>
                <a:ea typeface="Poppins"/>
                <a:cs typeface="Poppins"/>
                <a:sym typeface="Poppins"/>
              </a:rPr>
              <a:t>Eliminating rows with missing billing amounts or patient IDs.</a:t>
            </a:r>
          </a:p>
        </p:txBody>
      </p:sp>
      <p:sp>
        <p:nvSpPr>
          <p:cNvPr name="TextBox 4" id="4"/>
          <p:cNvSpPr txBox="true"/>
          <p:nvPr/>
        </p:nvSpPr>
        <p:spPr>
          <a:xfrm rot="0">
            <a:off x="1447167" y="1069882"/>
            <a:ext cx="8267927" cy="687705"/>
          </a:xfrm>
          <a:prstGeom prst="rect">
            <a:avLst/>
          </a:prstGeom>
        </p:spPr>
        <p:txBody>
          <a:bodyPr anchor="t" rtlCol="false" tIns="0" lIns="0" bIns="0" rIns="0">
            <a:spAutoFit/>
          </a:bodyPr>
          <a:lstStyle/>
          <a:p>
            <a:pPr algn="l">
              <a:lnSpc>
                <a:spcPts val="5084"/>
              </a:lnSpc>
            </a:pPr>
            <a:r>
              <a:rPr lang="en-US" sz="4499" spc="-134" b="true">
                <a:solidFill>
                  <a:srgbClr val="2B4865"/>
                </a:solidFill>
                <a:latin typeface="Poppins Bold"/>
                <a:ea typeface="Poppins Bold"/>
                <a:cs typeface="Poppins Bold"/>
                <a:sym typeface="Poppins Bold"/>
              </a:rPr>
              <a:t>Data Collection and Cleaning</a:t>
            </a:r>
          </a:p>
        </p:txBody>
      </p:sp>
      <p:sp>
        <p:nvSpPr>
          <p:cNvPr name="AutoShape 5" id="5"/>
          <p:cNvSpPr/>
          <p:nvPr/>
        </p:nvSpPr>
        <p:spPr>
          <a:xfrm flipV="true">
            <a:off x="1447167" y="1814737"/>
            <a:ext cx="8267927" cy="0"/>
          </a:xfrm>
          <a:prstGeom prst="line">
            <a:avLst/>
          </a:prstGeom>
          <a:ln cap="flat" w="38100">
            <a:solidFill>
              <a:srgbClr val="2B4865"/>
            </a:solidFill>
            <a:prstDash val="solid"/>
            <a:headEnd type="none" len="sm" w="sm"/>
            <a:tailEnd type="none" len="sm" w="sm"/>
          </a:ln>
        </p:spPr>
      </p:sp>
      <p:grpSp>
        <p:nvGrpSpPr>
          <p:cNvPr name="Group 6" id="6"/>
          <p:cNvGrpSpPr>
            <a:grpSpLocks noChangeAspect="true"/>
          </p:cNvGrpSpPr>
          <p:nvPr/>
        </p:nvGrpSpPr>
        <p:grpSpPr>
          <a:xfrm rot="0">
            <a:off x="12444613" y="-26721"/>
            <a:ext cx="6686489" cy="10500480"/>
            <a:chOff x="0" y="0"/>
            <a:chExt cx="21004886" cy="32986129"/>
          </a:xfrm>
        </p:grpSpPr>
        <p:sp>
          <p:nvSpPr>
            <p:cNvPr name="Freeform 7" id="7"/>
            <p:cNvSpPr/>
            <p:nvPr/>
          </p:nvSpPr>
          <p:spPr>
            <a:xfrm flipH="false" flipV="false" rot="0">
              <a:off x="0" y="0"/>
              <a:ext cx="21004783" cy="32986092"/>
            </a:xfrm>
            <a:custGeom>
              <a:avLst/>
              <a:gdLst/>
              <a:ahLst/>
              <a:cxnLst/>
              <a:rect r="r" b="b" t="t" l="l"/>
              <a:pathLst>
                <a:path h="32986092" w="21004783">
                  <a:moveTo>
                    <a:pt x="3160014" y="0"/>
                  </a:moveTo>
                  <a:lnTo>
                    <a:pt x="0" y="9356090"/>
                  </a:lnTo>
                  <a:lnTo>
                    <a:pt x="13488924" y="32986092"/>
                  </a:lnTo>
                  <a:lnTo>
                    <a:pt x="21004783" y="32986092"/>
                  </a:lnTo>
                  <a:lnTo>
                    <a:pt x="21004783" y="0"/>
                  </a:lnTo>
                  <a:close/>
                </a:path>
              </a:pathLst>
            </a:custGeom>
            <a:blipFill>
              <a:blip r:embed="rId3"/>
              <a:stretch>
                <a:fillRect l="-99840" t="0" r="-66121" b="-13046"/>
              </a:stretch>
            </a:blipFill>
          </p:spPr>
        </p:sp>
      </p:grpSp>
      <p:grpSp>
        <p:nvGrpSpPr>
          <p:cNvPr name="Group 8" id="8"/>
          <p:cNvGrpSpPr/>
          <p:nvPr/>
        </p:nvGrpSpPr>
        <p:grpSpPr>
          <a:xfrm rot="0">
            <a:off x="12218980" y="7724438"/>
            <a:ext cx="3142082" cy="2749321"/>
            <a:chOff x="0" y="0"/>
            <a:chExt cx="812800" cy="711200"/>
          </a:xfrm>
        </p:grpSpPr>
        <p:sp>
          <p:nvSpPr>
            <p:cNvPr name="Freeform 9" id="9"/>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88B6"/>
            </a:solidFill>
          </p:spPr>
        </p:sp>
        <p:sp>
          <p:nvSpPr>
            <p:cNvPr name="TextBox 10" id="10"/>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3614395">
            <a:off x="8570832" y="7822066"/>
            <a:ext cx="11058055" cy="802493"/>
            <a:chOff x="0" y="0"/>
            <a:chExt cx="3139792" cy="227858"/>
          </a:xfrm>
        </p:grpSpPr>
        <p:sp>
          <p:nvSpPr>
            <p:cNvPr name="Freeform 12" id="12"/>
            <p:cNvSpPr/>
            <p:nvPr/>
          </p:nvSpPr>
          <p:spPr>
            <a:xfrm flipH="false" flipV="false" rot="0">
              <a:off x="0" y="0"/>
              <a:ext cx="3139792" cy="227858"/>
            </a:xfrm>
            <a:custGeom>
              <a:avLst/>
              <a:gdLst/>
              <a:ahLst/>
              <a:cxnLst/>
              <a:rect r="r" b="b" t="t" l="l"/>
              <a:pathLst>
                <a:path h="227858" w="3139792">
                  <a:moveTo>
                    <a:pt x="2936592" y="0"/>
                  </a:moveTo>
                  <a:lnTo>
                    <a:pt x="0" y="0"/>
                  </a:lnTo>
                  <a:lnTo>
                    <a:pt x="203200" y="227858"/>
                  </a:lnTo>
                  <a:lnTo>
                    <a:pt x="3139792" y="227858"/>
                  </a:lnTo>
                  <a:lnTo>
                    <a:pt x="2936592" y="0"/>
                  </a:lnTo>
                  <a:close/>
                </a:path>
              </a:pathLst>
            </a:custGeom>
            <a:solidFill>
              <a:srgbClr val="2B4865"/>
            </a:solidFill>
          </p:spPr>
        </p:sp>
        <p:sp>
          <p:nvSpPr>
            <p:cNvPr name="TextBox 13" id="13"/>
            <p:cNvSpPr txBox="true"/>
            <p:nvPr/>
          </p:nvSpPr>
          <p:spPr>
            <a:xfrm>
              <a:off x="101600" y="-38100"/>
              <a:ext cx="2936592"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4292735">
            <a:off x="7974633" y="-2824240"/>
            <a:ext cx="7601173" cy="3992009"/>
            <a:chOff x="0" y="0"/>
            <a:chExt cx="435643" cy="228792"/>
          </a:xfrm>
        </p:grpSpPr>
        <p:sp>
          <p:nvSpPr>
            <p:cNvPr name="Freeform 15" id="15"/>
            <p:cNvSpPr/>
            <p:nvPr/>
          </p:nvSpPr>
          <p:spPr>
            <a:xfrm flipH="false" flipV="false" rot="0">
              <a:off x="0" y="0"/>
              <a:ext cx="435643" cy="228792"/>
            </a:xfrm>
            <a:custGeom>
              <a:avLst/>
              <a:gdLst/>
              <a:ahLst/>
              <a:cxnLst/>
              <a:rect r="r" b="b" t="t" l="l"/>
              <a:pathLst>
                <a:path h="228792" w="435643">
                  <a:moveTo>
                    <a:pt x="203200" y="0"/>
                  </a:moveTo>
                  <a:lnTo>
                    <a:pt x="435643" y="0"/>
                  </a:lnTo>
                  <a:lnTo>
                    <a:pt x="232443" y="228792"/>
                  </a:lnTo>
                  <a:lnTo>
                    <a:pt x="0" y="228792"/>
                  </a:lnTo>
                  <a:lnTo>
                    <a:pt x="203200" y="0"/>
                  </a:lnTo>
                  <a:close/>
                </a:path>
              </a:pathLst>
            </a:custGeom>
            <a:solidFill>
              <a:srgbClr val="2B4865"/>
            </a:solidFill>
          </p:spPr>
        </p:sp>
        <p:sp>
          <p:nvSpPr>
            <p:cNvPr name="TextBox 16" id="16"/>
            <p:cNvSpPr txBox="true"/>
            <p:nvPr/>
          </p:nvSpPr>
          <p:spPr>
            <a:xfrm>
              <a:off x="101600" y="-38100"/>
              <a:ext cx="232443" cy="266892"/>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3614395">
            <a:off x="5933340" y="4715533"/>
            <a:ext cx="14583244" cy="802493"/>
            <a:chOff x="0" y="0"/>
            <a:chExt cx="4140724" cy="227858"/>
          </a:xfrm>
        </p:grpSpPr>
        <p:sp>
          <p:nvSpPr>
            <p:cNvPr name="Freeform 18" id="18"/>
            <p:cNvSpPr/>
            <p:nvPr/>
          </p:nvSpPr>
          <p:spPr>
            <a:xfrm flipH="false" flipV="false" rot="0">
              <a:off x="0" y="0"/>
              <a:ext cx="4140724" cy="227858"/>
            </a:xfrm>
            <a:custGeom>
              <a:avLst/>
              <a:gdLst/>
              <a:ahLst/>
              <a:cxnLst/>
              <a:rect r="r" b="b" t="t" l="l"/>
              <a:pathLst>
                <a:path h="227858" w="4140724">
                  <a:moveTo>
                    <a:pt x="3937524" y="0"/>
                  </a:moveTo>
                  <a:lnTo>
                    <a:pt x="0" y="0"/>
                  </a:lnTo>
                  <a:lnTo>
                    <a:pt x="203200" y="227858"/>
                  </a:lnTo>
                  <a:lnTo>
                    <a:pt x="4140724" y="227858"/>
                  </a:lnTo>
                  <a:lnTo>
                    <a:pt x="3937524" y="0"/>
                  </a:lnTo>
                  <a:close/>
                </a:path>
              </a:pathLst>
            </a:custGeom>
            <a:solidFill>
              <a:srgbClr val="0088B6"/>
            </a:solidFill>
          </p:spPr>
        </p:sp>
        <p:sp>
          <p:nvSpPr>
            <p:cNvPr name="TextBox 19" id="19"/>
            <p:cNvSpPr txBox="true"/>
            <p:nvPr/>
          </p:nvSpPr>
          <p:spPr>
            <a:xfrm>
              <a:off x="101600" y="-38100"/>
              <a:ext cx="3937524"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20" id="20"/>
          <p:cNvGrpSpPr/>
          <p:nvPr/>
        </p:nvGrpSpPr>
        <p:grpSpPr>
          <a:xfrm rot="-7180252">
            <a:off x="11256092" y="5814494"/>
            <a:ext cx="1329005" cy="579608"/>
            <a:chOff x="0" y="0"/>
            <a:chExt cx="812800" cy="354480"/>
          </a:xfrm>
        </p:grpSpPr>
        <p:sp>
          <p:nvSpPr>
            <p:cNvPr name="Freeform 21" id="21"/>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0088B6"/>
            </a:solidFill>
          </p:spPr>
        </p:sp>
        <p:sp>
          <p:nvSpPr>
            <p:cNvPr name="TextBox 22" id="22"/>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7180252">
            <a:off x="11903513" y="6931860"/>
            <a:ext cx="1329005" cy="579608"/>
            <a:chOff x="0" y="0"/>
            <a:chExt cx="812800" cy="354480"/>
          </a:xfrm>
        </p:grpSpPr>
        <p:sp>
          <p:nvSpPr>
            <p:cNvPr name="Freeform 24" id="24"/>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2B4865"/>
            </a:solidFill>
          </p:spPr>
        </p:sp>
        <p:sp>
          <p:nvSpPr>
            <p:cNvPr name="TextBox 25" id="25"/>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17477939" y="9258300"/>
            <a:ext cx="2353111" cy="754311"/>
            <a:chOff x="0" y="0"/>
            <a:chExt cx="3137481" cy="1005749"/>
          </a:xfrm>
        </p:grpSpPr>
        <p:grpSp>
          <p:nvGrpSpPr>
            <p:cNvPr name="Group 27" id="27"/>
            <p:cNvGrpSpPr/>
            <p:nvPr/>
          </p:nvGrpSpPr>
          <p:grpSpPr>
            <a:xfrm rot="0">
              <a:off x="0" y="0"/>
              <a:ext cx="3137481" cy="1005749"/>
              <a:chOff x="0" y="0"/>
              <a:chExt cx="619749" cy="198666"/>
            </a:xfrm>
          </p:grpSpPr>
          <p:sp>
            <p:nvSpPr>
              <p:cNvPr name="Freeform 28" id="28"/>
              <p:cNvSpPr/>
              <p:nvPr/>
            </p:nvSpPr>
            <p:spPr>
              <a:xfrm flipH="false" flipV="false" rot="0">
                <a:off x="0" y="0"/>
                <a:ext cx="619749" cy="198666"/>
              </a:xfrm>
              <a:custGeom>
                <a:avLst/>
                <a:gdLst/>
                <a:ahLst/>
                <a:cxnLst/>
                <a:rect r="r" b="b" t="t" l="l"/>
                <a:pathLst>
                  <a:path h="198666" w="619749">
                    <a:moveTo>
                      <a:pt x="99333" y="0"/>
                    </a:moveTo>
                    <a:lnTo>
                      <a:pt x="520416" y="0"/>
                    </a:lnTo>
                    <a:cubicBezTo>
                      <a:pt x="546761" y="0"/>
                      <a:pt x="572027" y="10465"/>
                      <a:pt x="590655" y="29094"/>
                    </a:cubicBezTo>
                    <a:cubicBezTo>
                      <a:pt x="609284" y="47723"/>
                      <a:pt x="619749" y="72988"/>
                      <a:pt x="619749" y="99333"/>
                    </a:cubicBezTo>
                    <a:lnTo>
                      <a:pt x="619749" y="99333"/>
                    </a:lnTo>
                    <a:cubicBezTo>
                      <a:pt x="619749" y="154193"/>
                      <a:pt x="575276" y="198666"/>
                      <a:pt x="520416" y="198666"/>
                    </a:cubicBezTo>
                    <a:lnTo>
                      <a:pt x="99333" y="198666"/>
                    </a:lnTo>
                    <a:cubicBezTo>
                      <a:pt x="72988" y="198666"/>
                      <a:pt x="47723" y="188201"/>
                      <a:pt x="29094" y="169572"/>
                    </a:cubicBezTo>
                    <a:cubicBezTo>
                      <a:pt x="10465" y="150944"/>
                      <a:pt x="0" y="125678"/>
                      <a:pt x="0" y="99333"/>
                    </a:cubicBezTo>
                    <a:lnTo>
                      <a:pt x="0" y="99333"/>
                    </a:lnTo>
                    <a:cubicBezTo>
                      <a:pt x="0" y="72988"/>
                      <a:pt x="10465" y="47723"/>
                      <a:pt x="29094" y="29094"/>
                    </a:cubicBezTo>
                    <a:cubicBezTo>
                      <a:pt x="47723" y="10465"/>
                      <a:pt x="72988" y="0"/>
                      <a:pt x="99333" y="0"/>
                    </a:cubicBezTo>
                    <a:close/>
                  </a:path>
                </a:pathLst>
              </a:custGeom>
              <a:solidFill>
                <a:srgbClr val="2B4865"/>
              </a:solidFill>
            </p:spPr>
          </p:sp>
          <p:sp>
            <p:nvSpPr>
              <p:cNvPr name="TextBox 29" id="29"/>
              <p:cNvSpPr txBox="true"/>
              <p:nvPr/>
            </p:nvSpPr>
            <p:spPr>
              <a:xfrm>
                <a:off x="0" y="-38100"/>
                <a:ext cx="619749" cy="236766"/>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261205" y="154894"/>
              <a:ext cx="717277" cy="673101"/>
            </a:xfrm>
            <a:prstGeom prst="rect">
              <a:avLst/>
            </a:prstGeom>
          </p:spPr>
          <p:txBody>
            <a:bodyPr anchor="t" rtlCol="false" tIns="0" lIns="0" bIns="0" rIns="0">
              <a:spAutoFit/>
            </a:bodyPr>
            <a:lstStyle/>
            <a:p>
              <a:pPr algn="ctr">
                <a:lnSpc>
                  <a:spcPts val="4199"/>
                </a:lnSpc>
              </a:pPr>
              <a:r>
                <a:rPr lang="en-US" sz="2999" b="true">
                  <a:solidFill>
                    <a:srgbClr val="FFFFFF"/>
                  </a:solidFill>
                  <a:latin typeface="Poppins Bold"/>
                  <a:ea typeface="Poppins Bold"/>
                  <a:cs typeface="Poppins Bold"/>
                  <a:sym typeface="Poppins Bold"/>
                </a:rPr>
                <a:t>04</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4380"/>
          </a:xfrm>
          <a:custGeom>
            <a:avLst/>
            <a:gdLst/>
            <a:ahLst/>
            <a:cxnLst/>
            <a:rect r="r" b="b" t="t" l="l"/>
            <a:pathLst>
              <a:path h="12184380" w="18288000">
                <a:moveTo>
                  <a:pt x="0" y="0"/>
                </a:moveTo>
                <a:lnTo>
                  <a:pt x="18288000" y="0"/>
                </a:lnTo>
                <a:lnTo>
                  <a:pt x="18288000" y="12184380"/>
                </a:lnTo>
                <a:lnTo>
                  <a:pt x="0" y="12184380"/>
                </a:lnTo>
                <a:lnTo>
                  <a:pt x="0" y="0"/>
                </a:lnTo>
                <a:close/>
              </a:path>
            </a:pathLst>
          </a:custGeom>
          <a:blipFill>
            <a:blip r:embed="rId2">
              <a:alphaModFix amt="35000"/>
            </a:blip>
            <a:stretch>
              <a:fillRect l="0" t="0" r="0" b="0"/>
            </a:stretch>
          </a:blipFill>
        </p:spPr>
      </p:sp>
      <p:sp>
        <p:nvSpPr>
          <p:cNvPr name="AutoShape 3" id="3"/>
          <p:cNvSpPr/>
          <p:nvPr/>
        </p:nvSpPr>
        <p:spPr>
          <a:xfrm flipV="true">
            <a:off x="1447167" y="1814737"/>
            <a:ext cx="8571233" cy="0"/>
          </a:xfrm>
          <a:prstGeom prst="line">
            <a:avLst/>
          </a:prstGeom>
          <a:ln cap="flat" w="38100">
            <a:solidFill>
              <a:srgbClr val="2B4865"/>
            </a:solidFill>
            <a:prstDash val="solid"/>
            <a:headEnd type="none" len="sm" w="sm"/>
            <a:tailEnd type="none" len="sm" w="sm"/>
          </a:ln>
        </p:spPr>
      </p:sp>
      <p:grpSp>
        <p:nvGrpSpPr>
          <p:cNvPr name="Group 4" id="4"/>
          <p:cNvGrpSpPr/>
          <p:nvPr/>
        </p:nvGrpSpPr>
        <p:grpSpPr>
          <a:xfrm rot="0">
            <a:off x="1447167" y="2231077"/>
            <a:ext cx="16209681" cy="5910571"/>
            <a:chOff x="0" y="0"/>
            <a:chExt cx="21612909" cy="7880761"/>
          </a:xfrm>
        </p:grpSpPr>
        <p:grpSp>
          <p:nvGrpSpPr>
            <p:cNvPr name="Group 5" id="5"/>
            <p:cNvGrpSpPr/>
            <p:nvPr/>
          </p:nvGrpSpPr>
          <p:grpSpPr>
            <a:xfrm rot="0">
              <a:off x="101600" y="88900"/>
              <a:ext cx="6979355" cy="3609290"/>
              <a:chOff x="0" y="0"/>
              <a:chExt cx="1378638" cy="712946"/>
            </a:xfrm>
          </p:grpSpPr>
          <p:sp>
            <p:nvSpPr>
              <p:cNvPr name="Freeform 6" id="6"/>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0000"/>
              </a:solidFill>
            </p:spPr>
          </p:sp>
          <p:sp>
            <p:nvSpPr>
              <p:cNvPr name="TextBox 7" id="7"/>
              <p:cNvSpPr txBox="true"/>
              <p:nvPr/>
            </p:nvSpPr>
            <p:spPr>
              <a:xfrm>
                <a:off x="0" y="-38100"/>
                <a:ext cx="1378638" cy="751046"/>
              </a:xfrm>
              <a:prstGeom prst="rect">
                <a:avLst/>
              </a:prstGeom>
            </p:spPr>
            <p:txBody>
              <a:bodyPr anchor="ctr" rtlCol="false" tIns="50800" lIns="50800" bIns="50800" rIns="50800"/>
              <a:lstStyle/>
              <a:p>
                <a:pPr algn="just">
                  <a:lnSpc>
                    <a:spcPts val="2659"/>
                  </a:lnSpc>
                </a:pPr>
              </a:p>
            </p:txBody>
          </p:sp>
        </p:grpSp>
        <p:grpSp>
          <p:nvGrpSpPr>
            <p:cNvPr name="Group 8" id="8"/>
            <p:cNvGrpSpPr/>
            <p:nvPr/>
          </p:nvGrpSpPr>
          <p:grpSpPr>
            <a:xfrm rot="0">
              <a:off x="7323998" y="88900"/>
              <a:ext cx="6979355" cy="3609290"/>
              <a:chOff x="0" y="0"/>
              <a:chExt cx="1378638" cy="712946"/>
            </a:xfrm>
          </p:grpSpPr>
          <p:sp>
            <p:nvSpPr>
              <p:cNvPr name="Freeform 9" id="9"/>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0000"/>
              </a:solidFill>
            </p:spPr>
          </p:sp>
          <p:sp>
            <p:nvSpPr>
              <p:cNvPr name="TextBox 10" id="10"/>
              <p:cNvSpPr txBox="true"/>
              <p:nvPr/>
            </p:nvSpPr>
            <p:spPr>
              <a:xfrm>
                <a:off x="0" y="-38100"/>
                <a:ext cx="1378638" cy="751046"/>
              </a:xfrm>
              <a:prstGeom prst="rect">
                <a:avLst/>
              </a:prstGeom>
            </p:spPr>
            <p:txBody>
              <a:bodyPr anchor="ctr" rtlCol="false" tIns="50800" lIns="50800" bIns="50800" rIns="50800"/>
              <a:lstStyle/>
              <a:p>
                <a:pPr algn="just">
                  <a:lnSpc>
                    <a:spcPts val="2659"/>
                  </a:lnSpc>
                </a:pPr>
              </a:p>
            </p:txBody>
          </p:sp>
        </p:grpSp>
        <p:grpSp>
          <p:nvGrpSpPr>
            <p:cNvPr name="Group 11" id="11"/>
            <p:cNvGrpSpPr/>
            <p:nvPr/>
          </p:nvGrpSpPr>
          <p:grpSpPr>
            <a:xfrm rot="0">
              <a:off x="14633553" y="88900"/>
              <a:ext cx="6979355" cy="3609290"/>
              <a:chOff x="0" y="0"/>
              <a:chExt cx="1378638" cy="712946"/>
            </a:xfrm>
          </p:grpSpPr>
          <p:sp>
            <p:nvSpPr>
              <p:cNvPr name="Freeform 12" id="12"/>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0000"/>
              </a:solidFill>
            </p:spPr>
          </p:sp>
          <p:sp>
            <p:nvSpPr>
              <p:cNvPr name="TextBox 13" id="13"/>
              <p:cNvSpPr txBox="true"/>
              <p:nvPr/>
            </p:nvSpPr>
            <p:spPr>
              <a:xfrm>
                <a:off x="0" y="-38100"/>
                <a:ext cx="1378638" cy="751046"/>
              </a:xfrm>
              <a:prstGeom prst="rect">
                <a:avLst/>
              </a:prstGeom>
            </p:spPr>
            <p:txBody>
              <a:bodyPr anchor="ctr" rtlCol="false" tIns="50800" lIns="50800" bIns="50800" rIns="50800"/>
              <a:lstStyle/>
              <a:p>
                <a:pPr algn="just">
                  <a:lnSpc>
                    <a:spcPts val="2659"/>
                  </a:lnSpc>
                </a:pPr>
              </a:p>
            </p:txBody>
          </p:sp>
        </p:grpSp>
        <p:grpSp>
          <p:nvGrpSpPr>
            <p:cNvPr name="Group 14" id="14"/>
            <p:cNvGrpSpPr/>
            <p:nvPr/>
          </p:nvGrpSpPr>
          <p:grpSpPr>
            <a:xfrm rot="0">
              <a:off x="0" y="0"/>
              <a:ext cx="6979355" cy="3609290"/>
              <a:chOff x="0" y="0"/>
              <a:chExt cx="1378638" cy="712946"/>
            </a:xfrm>
          </p:grpSpPr>
          <p:sp>
            <p:nvSpPr>
              <p:cNvPr name="Freeform 15" id="15"/>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88B6"/>
              </a:solidFill>
            </p:spPr>
          </p:sp>
          <p:sp>
            <p:nvSpPr>
              <p:cNvPr name="TextBox 16" id="16"/>
              <p:cNvSpPr txBox="true"/>
              <p:nvPr/>
            </p:nvSpPr>
            <p:spPr>
              <a:xfrm>
                <a:off x="0" y="-38100"/>
                <a:ext cx="1378638" cy="751046"/>
              </a:xfrm>
              <a:prstGeom prst="rect">
                <a:avLst/>
              </a:prstGeom>
            </p:spPr>
            <p:txBody>
              <a:bodyPr anchor="ctr" rtlCol="false" tIns="50800" lIns="50800" bIns="50800" rIns="50800"/>
              <a:lstStyle/>
              <a:p>
                <a:pPr algn="just">
                  <a:lnSpc>
                    <a:spcPts val="2659"/>
                  </a:lnSpc>
                </a:pPr>
              </a:p>
            </p:txBody>
          </p:sp>
        </p:grpSp>
        <p:grpSp>
          <p:nvGrpSpPr>
            <p:cNvPr name="Group 17" id="17"/>
            <p:cNvGrpSpPr/>
            <p:nvPr/>
          </p:nvGrpSpPr>
          <p:grpSpPr>
            <a:xfrm rot="0">
              <a:off x="7236841" y="0"/>
              <a:ext cx="6979355" cy="3609290"/>
              <a:chOff x="0" y="0"/>
              <a:chExt cx="1378638" cy="712946"/>
            </a:xfrm>
          </p:grpSpPr>
          <p:sp>
            <p:nvSpPr>
              <p:cNvPr name="Freeform 18" id="18"/>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88B6"/>
              </a:solidFill>
            </p:spPr>
          </p:sp>
          <p:sp>
            <p:nvSpPr>
              <p:cNvPr name="TextBox 19" id="19"/>
              <p:cNvSpPr txBox="true"/>
              <p:nvPr/>
            </p:nvSpPr>
            <p:spPr>
              <a:xfrm>
                <a:off x="0" y="-38100"/>
                <a:ext cx="1378638" cy="751046"/>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4520996" y="0"/>
              <a:ext cx="6979355" cy="3609290"/>
              <a:chOff x="0" y="0"/>
              <a:chExt cx="1378638" cy="712946"/>
            </a:xfrm>
          </p:grpSpPr>
          <p:sp>
            <p:nvSpPr>
              <p:cNvPr name="Freeform 21" id="21"/>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88B6"/>
              </a:solidFill>
            </p:spPr>
          </p:sp>
          <p:sp>
            <p:nvSpPr>
              <p:cNvPr name="TextBox 22" id="22"/>
              <p:cNvSpPr txBox="true"/>
              <p:nvPr/>
            </p:nvSpPr>
            <p:spPr>
              <a:xfrm>
                <a:off x="0" y="-38100"/>
                <a:ext cx="1378638" cy="751046"/>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417007" y="260790"/>
              <a:ext cx="6145341" cy="2957830"/>
            </a:xfrm>
            <a:prstGeom prst="rect">
              <a:avLst/>
            </a:prstGeom>
          </p:spPr>
          <p:txBody>
            <a:bodyPr anchor="t" rtlCol="false" tIns="0" lIns="0" bIns="0" rIns="0">
              <a:spAutoFit/>
            </a:bodyPr>
            <a:lstStyle/>
            <a:p>
              <a:pPr algn="l">
                <a:lnSpc>
                  <a:spcPts val="2940"/>
                </a:lnSpc>
              </a:pPr>
              <a:r>
                <a:rPr lang="en-US" sz="2100" spc="84" b="true">
                  <a:solidFill>
                    <a:srgbClr val="FFFFFF"/>
                  </a:solidFill>
                  <a:latin typeface="Poppins Bold"/>
                  <a:ea typeface="Poppins Bold"/>
                  <a:cs typeface="Poppins Bold"/>
                  <a:sym typeface="Poppins Bold"/>
                </a:rPr>
                <a:t>Age Group and Gender Distribution:</a:t>
              </a:r>
            </a:p>
            <a:p>
              <a:pPr algn="just" marL="453390" indent="-226695" lvl="1">
                <a:lnSpc>
                  <a:spcPts val="2940"/>
                </a:lnSpc>
                <a:buFont typeface="Arial"/>
                <a:buChar char="•"/>
              </a:pPr>
              <a:r>
                <a:rPr lang="en-US" sz="2100" spc="84">
                  <a:solidFill>
                    <a:srgbClr val="FFFFFF"/>
                  </a:solidFill>
                  <a:latin typeface="Poppins"/>
                  <a:ea typeface="Poppins"/>
                  <a:cs typeface="Poppins"/>
                  <a:sym typeface="Poppins"/>
                </a:rPr>
                <a:t>Patients were grouped by age and gender, revealing a higher prevalence of hypertension in older males.</a:t>
              </a:r>
            </a:p>
          </p:txBody>
        </p:sp>
        <p:sp>
          <p:nvSpPr>
            <p:cNvPr name="TextBox 24" id="24"/>
            <p:cNvSpPr txBox="true"/>
            <p:nvPr/>
          </p:nvSpPr>
          <p:spPr>
            <a:xfrm rot="0">
              <a:off x="7677505" y="260790"/>
              <a:ext cx="6145341" cy="2957830"/>
            </a:xfrm>
            <a:prstGeom prst="rect">
              <a:avLst/>
            </a:prstGeom>
          </p:spPr>
          <p:txBody>
            <a:bodyPr anchor="t" rtlCol="false" tIns="0" lIns="0" bIns="0" rIns="0">
              <a:spAutoFit/>
            </a:bodyPr>
            <a:lstStyle/>
            <a:p>
              <a:pPr algn="l">
                <a:lnSpc>
                  <a:spcPts val="2940"/>
                </a:lnSpc>
              </a:pPr>
              <a:r>
                <a:rPr lang="en-US" sz="2100" spc="84">
                  <a:solidFill>
                    <a:srgbClr val="FFFFFF"/>
                  </a:solidFill>
                  <a:latin typeface="Poppins"/>
                  <a:ea typeface="Poppins"/>
                  <a:cs typeface="Poppins"/>
                  <a:sym typeface="Poppins"/>
                </a:rPr>
                <a:t>B</a:t>
              </a:r>
              <a:r>
                <a:rPr lang="en-US" sz="2100" spc="84" b="true">
                  <a:solidFill>
                    <a:srgbClr val="FFFFFF"/>
                  </a:solidFill>
                  <a:latin typeface="Poppins Bold"/>
                  <a:ea typeface="Poppins Bold"/>
                  <a:cs typeface="Poppins Bold"/>
                  <a:sym typeface="Poppins Bold"/>
                </a:rPr>
                <a:t>illing Covered by Health Insurance:</a:t>
              </a:r>
            </a:p>
            <a:p>
              <a:pPr algn="just" marL="453390" indent="-226695" lvl="1">
                <a:lnSpc>
                  <a:spcPts val="2940"/>
                </a:lnSpc>
                <a:buFont typeface="Arial"/>
                <a:buChar char="•"/>
              </a:pPr>
              <a:r>
                <a:rPr lang="en-US" sz="2100" spc="84">
                  <a:solidFill>
                    <a:srgbClr val="FFFFFF"/>
                  </a:solidFill>
                  <a:latin typeface="Poppins"/>
                  <a:ea typeface="Poppins"/>
                  <a:cs typeface="Poppins"/>
                  <a:sym typeface="Poppins"/>
                </a:rPr>
                <a:t>A significant portion of total billing was covered by insurance, with gaps in later stages of hypertension.</a:t>
              </a:r>
            </a:p>
          </p:txBody>
        </p:sp>
        <p:sp>
          <p:nvSpPr>
            <p:cNvPr name="TextBox 25" id="25"/>
            <p:cNvSpPr txBox="true"/>
            <p:nvPr/>
          </p:nvSpPr>
          <p:spPr>
            <a:xfrm rot="0">
              <a:off x="14938003" y="260790"/>
              <a:ext cx="6145341" cy="2462530"/>
            </a:xfrm>
            <a:prstGeom prst="rect">
              <a:avLst/>
            </a:prstGeom>
          </p:spPr>
          <p:txBody>
            <a:bodyPr anchor="t" rtlCol="false" tIns="0" lIns="0" bIns="0" rIns="0">
              <a:spAutoFit/>
            </a:bodyPr>
            <a:lstStyle/>
            <a:p>
              <a:pPr algn="l">
                <a:lnSpc>
                  <a:spcPts val="2940"/>
                </a:lnSpc>
              </a:pPr>
              <a:r>
                <a:rPr lang="en-US" sz="2100" spc="84" b="true">
                  <a:solidFill>
                    <a:srgbClr val="FFFFFF"/>
                  </a:solidFill>
                  <a:latin typeface="Poppins Bold"/>
                  <a:ea typeface="Poppins Bold"/>
                  <a:cs typeface="Poppins Bold"/>
                  <a:sym typeface="Poppins Bold"/>
                </a:rPr>
                <a:t>Emergency Cases and Average</a:t>
              </a:r>
              <a:r>
                <a:rPr lang="en-US" sz="2100" spc="84" b="true">
                  <a:solidFill>
                    <a:srgbClr val="FFFFFF"/>
                  </a:solidFill>
                  <a:latin typeface="Poppins Bold"/>
                  <a:ea typeface="Poppins Bold"/>
                  <a:cs typeface="Poppins Bold"/>
                  <a:sym typeface="Poppins Bold"/>
                </a:rPr>
                <a:t> Length of Stay:</a:t>
              </a:r>
            </a:p>
            <a:p>
              <a:pPr algn="just" marL="453390" indent="-226695" lvl="1">
                <a:lnSpc>
                  <a:spcPts val="2940"/>
                </a:lnSpc>
                <a:buFont typeface="Arial"/>
                <a:buChar char="•"/>
              </a:pPr>
              <a:r>
                <a:rPr lang="en-US" sz="2100" spc="84">
                  <a:solidFill>
                    <a:srgbClr val="FFFFFF"/>
                  </a:solidFill>
                  <a:latin typeface="Poppins"/>
                  <a:ea typeface="Poppins"/>
                  <a:cs typeface="Poppins"/>
                  <a:sym typeface="Poppins"/>
                </a:rPr>
                <a:t>Emergency cases had longer stays, contributing to higher billing.</a:t>
              </a:r>
            </a:p>
          </p:txBody>
        </p:sp>
        <p:grpSp>
          <p:nvGrpSpPr>
            <p:cNvPr name="Group 26" id="26"/>
            <p:cNvGrpSpPr/>
            <p:nvPr/>
          </p:nvGrpSpPr>
          <p:grpSpPr>
            <a:xfrm rot="0">
              <a:off x="14633553" y="4271471"/>
              <a:ext cx="6979355" cy="3609290"/>
              <a:chOff x="0" y="0"/>
              <a:chExt cx="1378638" cy="712946"/>
            </a:xfrm>
          </p:grpSpPr>
          <p:sp>
            <p:nvSpPr>
              <p:cNvPr name="Freeform 27" id="27"/>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0000"/>
              </a:solidFill>
            </p:spPr>
          </p:sp>
          <p:sp>
            <p:nvSpPr>
              <p:cNvPr name="TextBox 28" id="28"/>
              <p:cNvSpPr txBox="true"/>
              <p:nvPr/>
            </p:nvSpPr>
            <p:spPr>
              <a:xfrm>
                <a:off x="0" y="-38100"/>
                <a:ext cx="1378638" cy="751046"/>
              </a:xfrm>
              <a:prstGeom prst="rect">
                <a:avLst/>
              </a:prstGeom>
            </p:spPr>
            <p:txBody>
              <a:bodyPr anchor="ctr" rtlCol="false" tIns="50800" lIns="50800" bIns="50800" rIns="50800"/>
              <a:lstStyle/>
              <a:p>
                <a:pPr algn="just">
                  <a:lnSpc>
                    <a:spcPts val="2659"/>
                  </a:lnSpc>
                </a:pPr>
              </a:p>
            </p:txBody>
          </p:sp>
        </p:grpSp>
        <p:grpSp>
          <p:nvGrpSpPr>
            <p:cNvPr name="Group 29" id="29"/>
            <p:cNvGrpSpPr/>
            <p:nvPr/>
          </p:nvGrpSpPr>
          <p:grpSpPr>
            <a:xfrm rot="0">
              <a:off x="7323998" y="4271471"/>
              <a:ext cx="6979355" cy="3609290"/>
              <a:chOff x="0" y="0"/>
              <a:chExt cx="1378638" cy="712946"/>
            </a:xfrm>
          </p:grpSpPr>
          <p:sp>
            <p:nvSpPr>
              <p:cNvPr name="Freeform 30" id="30"/>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0000"/>
              </a:solidFill>
            </p:spPr>
          </p:sp>
          <p:sp>
            <p:nvSpPr>
              <p:cNvPr name="TextBox 31" id="31"/>
              <p:cNvSpPr txBox="true"/>
              <p:nvPr/>
            </p:nvSpPr>
            <p:spPr>
              <a:xfrm>
                <a:off x="0" y="-38100"/>
                <a:ext cx="1378638" cy="751046"/>
              </a:xfrm>
              <a:prstGeom prst="rect">
                <a:avLst/>
              </a:prstGeom>
            </p:spPr>
            <p:txBody>
              <a:bodyPr anchor="ctr" rtlCol="false" tIns="50800" lIns="50800" bIns="50800" rIns="50800"/>
              <a:lstStyle/>
              <a:p>
                <a:pPr algn="just">
                  <a:lnSpc>
                    <a:spcPts val="2659"/>
                  </a:lnSpc>
                </a:pPr>
              </a:p>
            </p:txBody>
          </p:sp>
        </p:grpSp>
        <p:grpSp>
          <p:nvGrpSpPr>
            <p:cNvPr name="Group 32" id="32"/>
            <p:cNvGrpSpPr/>
            <p:nvPr/>
          </p:nvGrpSpPr>
          <p:grpSpPr>
            <a:xfrm rot="0">
              <a:off x="101600" y="4271471"/>
              <a:ext cx="6979355" cy="3609290"/>
              <a:chOff x="0" y="0"/>
              <a:chExt cx="1378638" cy="712946"/>
            </a:xfrm>
          </p:grpSpPr>
          <p:sp>
            <p:nvSpPr>
              <p:cNvPr name="Freeform 33" id="33"/>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0000"/>
              </a:solidFill>
            </p:spPr>
          </p:sp>
          <p:sp>
            <p:nvSpPr>
              <p:cNvPr name="TextBox 34" id="34"/>
              <p:cNvSpPr txBox="true"/>
              <p:nvPr/>
            </p:nvSpPr>
            <p:spPr>
              <a:xfrm>
                <a:off x="0" y="-38100"/>
                <a:ext cx="1378638" cy="751046"/>
              </a:xfrm>
              <a:prstGeom prst="rect">
                <a:avLst/>
              </a:prstGeom>
            </p:spPr>
            <p:txBody>
              <a:bodyPr anchor="ctr" rtlCol="false" tIns="50800" lIns="50800" bIns="50800" rIns="50800"/>
              <a:lstStyle/>
              <a:p>
                <a:pPr algn="just">
                  <a:lnSpc>
                    <a:spcPts val="2659"/>
                  </a:lnSpc>
                </a:pPr>
              </a:p>
            </p:txBody>
          </p:sp>
        </p:grpSp>
        <p:grpSp>
          <p:nvGrpSpPr>
            <p:cNvPr name="Group 35" id="35"/>
            <p:cNvGrpSpPr/>
            <p:nvPr/>
          </p:nvGrpSpPr>
          <p:grpSpPr>
            <a:xfrm rot="0">
              <a:off x="14520996" y="4157171"/>
              <a:ext cx="6979355" cy="3609290"/>
              <a:chOff x="0" y="0"/>
              <a:chExt cx="1378638" cy="712946"/>
            </a:xfrm>
          </p:grpSpPr>
          <p:sp>
            <p:nvSpPr>
              <p:cNvPr name="Freeform 36" id="36"/>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88B6"/>
              </a:solidFill>
            </p:spPr>
          </p:sp>
          <p:sp>
            <p:nvSpPr>
              <p:cNvPr name="TextBox 37" id="37"/>
              <p:cNvSpPr txBox="true"/>
              <p:nvPr/>
            </p:nvSpPr>
            <p:spPr>
              <a:xfrm>
                <a:off x="0" y="-38100"/>
                <a:ext cx="1378638" cy="751046"/>
              </a:xfrm>
              <a:prstGeom prst="rect">
                <a:avLst/>
              </a:prstGeom>
            </p:spPr>
            <p:txBody>
              <a:bodyPr anchor="ctr" rtlCol="false" tIns="50800" lIns="50800" bIns="50800" rIns="50800"/>
              <a:lstStyle/>
              <a:p>
                <a:pPr algn="ctr">
                  <a:lnSpc>
                    <a:spcPts val="2659"/>
                  </a:lnSpc>
                </a:pPr>
              </a:p>
            </p:txBody>
          </p:sp>
        </p:grpSp>
        <p:grpSp>
          <p:nvGrpSpPr>
            <p:cNvPr name="Group 38" id="38"/>
            <p:cNvGrpSpPr/>
            <p:nvPr/>
          </p:nvGrpSpPr>
          <p:grpSpPr>
            <a:xfrm rot="0">
              <a:off x="0" y="4157171"/>
              <a:ext cx="6979355" cy="3609290"/>
              <a:chOff x="0" y="0"/>
              <a:chExt cx="1378638" cy="712946"/>
            </a:xfrm>
          </p:grpSpPr>
          <p:sp>
            <p:nvSpPr>
              <p:cNvPr name="Freeform 39" id="39"/>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88B6"/>
              </a:solidFill>
            </p:spPr>
          </p:sp>
          <p:sp>
            <p:nvSpPr>
              <p:cNvPr name="TextBox 40" id="40"/>
              <p:cNvSpPr txBox="true"/>
              <p:nvPr/>
            </p:nvSpPr>
            <p:spPr>
              <a:xfrm>
                <a:off x="0" y="-38100"/>
                <a:ext cx="1378638" cy="751046"/>
              </a:xfrm>
              <a:prstGeom prst="rect">
                <a:avLst/>
              </a:prstGeom>
            </p:spPr>
            <p:txBody>
              <a:bodyPr anchor="ctr" rtlCol="false" tIns="50800" lIns="50800" bIns="50800" rIns="50800"/>
              <a:lstStyle/>
              <a:p>
                <a:pPr algn="ctr">
                  <a:lnSpc>
                    <a:spcPts val="2659"/>
                  </a:lnSpc>
                </a:pPr>
              </a:p>
            </p:txBody>
          </p:sp>
        </p:grpSp>
        <p:grpSp>
          <p:nvGrpSpPr>
            <p:cNvPr name="Group 41" id="41"/>
            <p:cNvGrpSpPr/>
            <p:nvPr/>
          </p:nvGrpSpPr>
          <p:grpSpPr>
            <a:xfrm rot="0">
              <a:off x="7236841" y="4157171"/>
              <a:ext cx="6979355" cy="3609290"/>
              <a:chOff x="0" y="0"/>
              <a:chExt cx="1378638" cy="712946"/>
            </a:xfrm>
          </p:grpSpPr>
          <p:sp>
            <p:nvSpPr>
              <p:cNvPr name="Freeform 42" id="42"/>
              <p:cNvSpPr/>
              <p:nvPr/>
            </p:nvSpPr>
            <p:spPr>
              <a:xfrm flipH="false" flipV="false" rot="0">
                <a:off x="0" y="0"/>
                <a:ext cx="1378638" cy="712946"/>
              </a:xfrm>
              <a:custGeom>
                <a:avLst/>
                <a:gdLst/>
                <a:ahLst/>
                <a:cxnLst/>
                <a:rect r="r" b="b" t="t" l="l"/>
                <a:pathLst>
                  <a:path h="712946" w="1378638">
                    <a:moveTo>
                      <a:pt x="0" y="0"/>
                    </a:moveTo>
                    <a:lnTo>
                      <a:pt x="1378638" y="0"/>
                    </a:lnTo>
                    <a:lnTo>
                      <a:pt x="1378638" y="712946"/>
                    </a:lnTo>
                    <a:lnTo>
                      <a:pt x="0" y="712946"/>
                    </a:lnTo>
                    <a:close/>
                  </a:path>
                </a:pathLst>
              </a:custGeom>
              <a:solidFill>
                <a:srgbClr val="0088B6"/>
              </a:solidFill>
            </p:spPr>
          </p:sp>
          <p:sp>
            <p:nvSpPr>
              <p:cNvPr name="TextBox 43" id="43"/>
              <p:cNvSpPr txBox="true"/>
              <p:nvPr/>
            </p:nvSpPr>
            <p:spPr>
              <a:xfrm>
                <a:off x="0" y="-38100"/>
                <a:ext cx="1378638" cy="751046"/>
              </a:xfrm>
              <a:prstGeom prst="rect">
                <a:avLst/>
              </a:prstGeom>
            </p:spPr>
            <p:txBody>
              <a:bodyPr anchor="ctr" rtlCol="false" tIns="50800" lIns="50800" bIns="50800" rIns="50800"/>
              <a:lstStyle/>
              <a:p>
                <a:pPr algn="ctr">
                  <a:lnSpc>
                    <a:spcPts val="2659"/>
                  </a:lnSpc>
                </a:pPr>
              </a:p>
            </p:txBody>
          </p:sp>
        </p:grpSp>
        <p:sp>
          <p:nvSpPr>
            <p:cNvPr name="TextBox 44" id="44"/>
            <p:cNvSpPr txBox="true"/>
            <p:nvPr/>
          </p:nvSpPr>
          <p:spPr>
            <a:xfrm rot="0">
              <a:off x="417007" y="4531821"/>
              <a:ext cx="6145341" cy="2462530"/>
            </a:xfrm>
            <a:prstGeom prst="rect">
              <a:avLst/>
            </a:prstGeom>
          </p:spPr>
          <p:txBody>
            <a:bodyPr anchor="t" rtlCol="false" tIns="0" lIns="0" bIns="0" rIns="0">
              <a:spAutoFit/>
            </a:bodyPr>
            <a:lstStyle/>
            <a:p>
              <a:pPr algn="l">
                <a:lnSpc>
                  <a:spcPts val="2940"/>
                </a:lnSpc>
              </a:pPr>
              <a:r>
                <a:rPr lang="en-US" sz="2100" spc="84" b="true">
                  <a:solidFill>
                    <a:srgbClr val="FFFFFF"/>
                  </a:solidFill>
                  <a:latin typeface="Poppins Bold"/>
                  <a:ea typeface="Poppins Bold"/>
                  <a:cs typeface="Poppins Bold"/>
                  <a:sym typeface="Poppins Bold"/>
                </a:rPr>
                <a:t>Patient Count by Disease Status:</a:t>
              </a:r>
            </a:p>
            <a:p>
              <a:pPr algn="just" marL="453390" indent="-226695" lvl="1">
                <a:lnSpc>
                  <a:spcPts val="2940"/>
                </a:lnSpc>
                <a:buFont typeface="Arial"/>
                <a:buChar char="•"/>
              </a:pPr>
              <a:r>
                <a:rPr lang="en-US" sz="2100" spc="84">
                  <a:solidFill>
                    <a:srgbClr val="FFFFFF"/>
                  </a:solidFill>
                  <a:latin typeface="Poppins"/>
                  <a:ea typeface="Poppins"/>
                  <a:cs typeface="Poppins"/>
                  <a:sym typeface="Poppins"/>
                </a:rPr>
                <a:t>Most patients were in Stage 1 and Stage 2, with fewer emergency cases.</a:t>
              </a:r>
            </a:p>
          </p:txBody>
        </p:sp>
        <p:sp>
          <p:nvSpPr>
            <p:cNvPr name="TextBox 45" id="45"/>
            <p:cNvSpPr txBox="true"/>
            <p:nvPr/>
          </p:nvSpPr>
          <p:spPr>
            <a:xfrm rot="0">
              <a:off x="7653848" y="4531821"/>
              <a:ext cx="6145341" cy="2462530"/>
            </a:xfrm>
            <a:prstGeom prst="rect">
              <a:avLst/>
            </a:prstGeom>
          </p:spPr>
          <p:txBody>
            <a:bodyPr anchor="t" rtlCol="false" tIns="0" lIns="0" bIns="0" rIns="0">
              <a:spAutoFit/>
            </a:bodyPr>
            <a:lstStyle/>
            <a:p>
              <a:pPr algn="l">
                <a:lnSpc>
                  <a:spcPts val="2940"/>
                </a:lnSpc>
              </a:pPr>
              <a:r>
                <a:rPr lang="en-US" sz="2100" spc="84" b="true">
                  <a:solidFill>
                    <a:srgbClr val="FFFFFF"/>
                  </a:solidFill>
                  <a:latin typeface="Poppins Bold"/>
                  <a:ea typeface="Poppins Bold"/>
                  <a:cs typeface="Poppins Bold"/>
                  <a:sym typeface="Poppins Bold"/>
                </a:rPr>
                <a:t>Unpaid Billing:</a:t>
              </a:r>
            </a:p>
            <a:p>
              <a:pPr algn="just" marL="453390" indent="-226695" lvl="1">
                <a:lnSpc>
                  <a:spcPts val="2940"/>
                </a:lnSpc>
                <a:buFont typeface="Arial"/>
                <a:buChar char="•"/>
              </a:pPr>
              <a:r>
                <a:rPr lang="en-US" sz="2100" spc="84">
                  <a:solidFill>
                    <a:srgbClr val="FFFFFF"/>
                  </a:solidFill>
                  <a:latin typeface="Poppins"/>
                  <a:ea typeface="Poppins"/>
                  <a:cs typeface="Poppins"/>
                  <a:sym typeface="Poppins"/>
                </a:rPr>
                <a:t>High unpaid amounts were noted when insurance didn’t fully cover the bill, especially in ICU cases.</a:t>
              </a:r>
            </a:p>
          </p:txBody>
        </p:sp>
        <p:sp>
          <p:nvSpPr>
            <p:cNvPr name="TextBox 46" id="46"/>
            <p:cNvSpPr txBox="true"/>
            <p:nvPr/>
          </p:nvSpPr>
          <p:spPr>
            <a:xfrm rot="0">
              <a:off x="14889296" y="4531821"/>
              <a:ext cx="6145341" cy="2462530"/>
            </a:xfrm>
            <a:prstGeom prst="rect">
              <a:avLst/>
            </a:prstGeom>
          </p:spPr>
          <p:txBody>
            <a:bodyPr anchor="t" rtlCol="false" tIns="0" lIns="0" bIns="0" rIns="0">
              <a:spAutoFit/>
            </a:bodyPr>
            <a:lstStyle/>
            <a:p>
              <a:pPr algn="l">
                <a:lnSpc>
                  <a:spcPts val="2940"/>
                </a:lnSpc>
              </a:pPr>
              <a:r>
                <a:rPr lang="en-US" sz="2100" spc="84" b="true">
                  <a:solidFill>
                    <a:srgbClr val="FFFFFF"/>
                  </a:solidFill>
                  <a:latin typeface="Poppins Bold"/>
                  <a:ea typeface="Poppins Bold"/>
                  <a:cs typeface="Poppins Bold"/>
                  <a:sym typeface="Poppins Bold"/>
                </a:rPr>
                <a:t>ICU Occupancy Rates:</a:t>
              </a:r>
            </a:p>
            <a:p>
              <a:pPr algn="just" marL="453390" indent="-226695" lvl="1">
                <a:lnSpc>
                  <a:spcPts val="2940"/>
                </a:lnSpc>
                <a:buFont typeface="Arial"/>
                <a:buChar char="•"/>
              </a:pPr>
              <a:r>
                <a:rPr lang="en-US" sz="2100" spc="84">
                  <a:solidFill>
                    <a:srgbClr val="FFFFFF"/>
                  </a:solidFill>
                  <a:latin typeface="Poppins"/>
                  <a:ea typeface="Poppins"/>
                  <a:cs typeface="Poppins"/>
                  <a:sym typeface="Poppins"/>
                </a:rPr>
                <a:t>ICU occupancy was highest for advanced hypertension patients, indicating resource demand</a:t>
              </a:r>
            </a:p>
          </p:txBody>
        </p:sp>
      </p:grpSp>
      <p:sp>
        <p:nvSpPr>
          <p:cNvPr name="TextBox 47" id="47"/>
          <p:cNvSpPr txBox="true"/>
          <p:nvPr/>
        </p:nvSpPr>
        <p:spPr>
          <a:xfrm rot="0">
            <a:off x="1447167" y="1069882"/>
            <a:ext cx="8571233" cy="687705"/>
          </a:xfrm>
          <a:prstGeom prst="rect">
            <a:avLst/>
          </a:prstGeom>
        </p:spPr>
        <p:txBody>
          <a:bodyPr anchor="t" rtlCol="false" tIns="0" lIns="0" bIns="0" rIns="0">
            <a:spAutoFit/>
          </a:bodyPr>
          <a:lstStyle/>
          <a:p>
            <a:pPr algn="l">
              <a:lnSpc>
                <a:spcPts val="5084"/>
              </a:lnSpc>
            </a:pPr>
            <a:r>
              <a:rPr lang="en-US" sz="4499" spc="-134" b="true">
                <a:solidFill>
                  <a:srgbClr val="2B4865"/>
                </a:solidFill>
                <a:latin typeface="Poppins Bold"/>
                <a:ea typeface="Poppins Bold"/>
                <a:cs typeface="Poppins Bold"/>
                <a:sym typeface="Poppins Bold"/>
              </a:rPr>
              <a:t>Data Insights from SQL Queries</a:t>
            </a:r>
          </a:p>
        </p:txBody>
      </p:sp>
      <p:grpSp>
        <p:nvGrpSpPr>
          <p:cNvPr name="Group 48" id="48"/>
          <p:cNvGrpSpPr/>
          <p:nvPr/>
        </p:nvGrpSpPr>
        <p:grpSpPr>
          <a:xfrm rot="0">
            <a:off x="17477939" y="9258300"/>
            <a:ext cx="2353111" cy="754311"/>
            <a:chOff x="0" y="0"/>
            <a:chExt cx="3137481" cy="1005749"/>
          </a:xfrm>
        </p:grpSpPr>
        <p:grpSp>
          <p:nvGrpSpPr>
            <p:cNvPr name="Group 49" id="49"/>
            <p:cNvGrpSpPr/>
            <p:nvPr/>
          </p:nvGrpSpPr>
          <p:grpSpPr>
            <a:xfrm rot="0">
              <a:off x="0" y="0"/>
              <a:ext cx="3137481" cy="1005749"/>
              <a:chOff x="0" y="0"/>
              <a:chExt cx="619749" cy="198666"/>
            </a:xfrm>
          </p:grpSpPr>
          <p:sp>
            <p:nvSpPr>
              <p:cNvPr name="Freeform 50" id="50"/>
              <p:cNvSpPr/>
              <p:nvPr/>
            </p:nvSpPr>
            <p:spPr>
              <a:xfrm flipH="false" flipV="false" rot="0">
                <a:off x="0" y="0"/>
                <a:ext cx="619749" cy="198666"/>
              </a:xfrm>
              <a:custGeom>
                <a:avLst/>
                <a:gdLst/>
                <a:ahLst/>
                <a:cxnLst/>
                <a:rect r="r" b="b" t="t" l="l"/>
                <a:pathLst>
                  <a:path h="198666" w="619749">
                    <a:moveTo>
                      <a:pt x="99333" y="0"/>
                    </a:moveTo>
                    <a:lnTo>
                      <a:pt x="520416" y="0"/>
                    </a:lnTo>
                    <a:cubicBezTo>
                      <a:pt x="546761" y="0"/>
                      <a:pt x="572027" y="10465"/>
                      <a:pt x="590655" y="29094"/>
                    </a:cubicBezTo>
                    <a:cubicBezTo>
                      <a:pt x="609284" y="47723"/>
                      <a:pt x="619749" y="72988"/>
                      <a:pt x="619749" y="99333"/>
                    </a:cubicBezTo>
                    <a:lnTo>
                      <a:pt x="619749" y="99333"/>
                    </a:lnTo>
                    <a:cubicBezTo>
                      <a:pt x="619749" y="154193"/>
                      <a:pt x="575276" y="198666"/>
                      <a:pt x="520416" y="198666"/>
                    </a:cubicBezTo>
                    <a:lnTo>
                      <a:pt x="99333" y="198666"/>
                    </a:lnTo>
                    <a:cubicBezTo>
                      <a:pt x="72988" y="198666"/>
                      <a:pt x="47723" y="188201"/>
                      <a:pt x="29094" y="169572"/>
                    </a:cubicBezTo>
                    <a:cubicBezTo>
                      <a:pt x="10465" y="150944"/>
                      <a:pt x="0" y="125678"/>
                      <a:pt x="0" y="99333"/>
                    </a:cubicBezTo>
                    <a:lnTo>
                      <a:pt x="0" y="99333"/>
                    </a:lnTo>
                    <a:cubicBezTo>
                      <a:pt x="0" y="72988"/>
                      <a:pt x="10465" y="47723"/>
                      <a:pt x="29094" y="29094"/>
                    </a:cubicBezTo>
                    <a:cubicBezTo>
                      <a:pt x="47723" y="10465"/>
                      <a:pt x="72988" y="0"/>
                      <a:pt x="99333" y="0"/>
                    </a:cubicBezTo>
                    <a:close/>
                  </a:path>
                </a:pathLst>
              </a:custGeom>
              <a:solidFill>
                <a:srgbClr val="2B4865"/>
              </a:solidFill>
            </p:spPr>
          </p:sp>
          <p:sp>
            <p:nvSpPr>
              <p:cNvPr name="TextBox 51" id="51"/>
              <p:cNvSpPr txBox="true"/>
              <p:nvPr/>
            </p:nvSpPr>
            <p:spPr>
              <a:xfrm>
                <a:off x="0" y="-38100"/>
                <a:ext cx="619749" cy="236766"/>
              </a:xfrm>
              <a:prstGeom prst="rect">
                <a:avLst/>
              </a:prstGeom>
            </p:spPr>
            <p:txBody>
              <a:bodyPr anchor="ctr" rtlCol="false" tIns="50800" lIns="50800" bIns="50800" rIns="50800"/>
              <a:lstStyle/>
              <a:p>
                <a:pPr algn="ctr">
                  <a:lnSpc>
                    <a:spcPts val="2659"/>
                  </a:lnSpc>
                </a:pPr>
              </a:p>
            </p:txBody>
          </p:sp>
        </p:grpSp>
        <p:sp>
          <p:nvSpPr>
            <p:cNvPr name="TextBox 52" id="52"/>
            <p:cNvSpPr txBox="true"/>
            <p:nvPr/>
          </p:nvSpPr>
          <p:spPr>
            <a:xfrm rot="0">
              <a:off x="261205" y="154894"/>
              <a:ext cx="717277" cy="673101"/>
            </a:xfrm>
            <a:prstGeom prst="rect">
              <a:avLst/>
            </a:prstGeom>
          </p:spPr>
          <p:txBody>
            <a:bodyPr anchor="t" rtlCol="false" tIns="0" lIns="0" bIns="0" rIns="0">
              <a:spAutoFit/>
            </a:bodyPr>
            <a:lstStyle/>
            <a:p>
              <a:pPr algn="ctr">
                <a:lnSpc>
                  <a:spcPts val="4199"/>
                </a:lnSpc>
              </a:pPr>
              <a:r>
                <a:rPr lang="en-US" sz="2999" b="true">
                  <a:solidFill>
                    <a:srgbClr val="FFFFFF"/>
                  </a:solidFill>
                  <a:latin typeface="Poppins Bold"/>
                  <a:ea typeface="Poppins Bold"/>
                  <a:cs typeface="Poppins Bold"/>
                  <a:sym typeface="Poppins Bold"/>
                </a:rPr>
                <a:t>05</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4380"/>
          </a:xfrm>
          <a:custGeom>
            <a:avLst/>
            <a:gdLst/>
            <a:ahLst/>
            <a:cxnLst/>
            <a:rect r="r" b="b" t="t" l="l"/>
            <a:pathLst>
              <a:path h="12184380" w="18288000">
                <a:moveTo>
                  <a:pt x="0" y="0"/>
                </a:moveTo>
                <a:lnTo>
                  <a:pt x="18288000" y="0"/>
                </a:lnTo>
                <a:lnTo>
                  <a:pt x="18288000" y="12184380"/>
                </a:lnTo>
                <a:lnTo>
                  <a:pt x="0" y="12184380"/>
                </a:lnTo>
                <a:lnTo>
                  <a:pt x="0" y="0"/>
                </a:lnTo>
                <a:close/>
              </a:path>
            </a:pathLst>
          </a:custGeom>
          <a:blipFill>
            <a:blip r:embed="rId2">
              <a:alphaModFix amt="35000"/>
            </a:blip>
            <a:stretch>
              <a:fillRect l="0" t="0" r="0" b="0"/>
            </a:stretch>
          </a:blipFill>
        </p:spPr>
      </p:sp>
      <p:sp>
        <p:nvSpPr>
          <p:cNvPr name="AutoShape 3" id="3"/>
          <p:cNvSpPr/>
          <p:nvPr/>
        </p:nvSpPr>
        <p:spPr>
          <a:xfrm>
            <a:off x="1447167" y="1814737"/>
            <a:ext cx="6473368" cy="0"/>
          </a:xfrm>
          <a:prstGeom prst="line">
            <a:avLst/>
          </a:prstGeom>
          <a:ln cap="flat" w="38100">
            <a:solidFill>
              <a:srgbClr val="2B4865"/>
            </a:solidFill>
            <a:prstDash val="solid"/>
            <a:headEnd type="none" len="sm" w="sm"/>
            <a:tailEnd type="none" len="sm" w="sm"/>
          </a:ln>
        </p:spPr>
      </p:sp>
      <p:grpSp>
        <p:nvGrpSpPr>
          <p:cNvPr name="Group 4" id="4"/>
          <p:cNvGrpSpPr/>
          <p:nvPr/>
        </p:nvGrpSpPr>
        <p:grpSpPr>
          <a:xfrm rot="0">
            <a:off x="17477939" y="9258300"/>
            <a:ext cx="2353111" cy="754311"/>
            <a:chOff x="0" y="0"/>
            <a:chExt cx="3137481" cy="1005749"/>
          </a:xfrm>
        </p:grpSpPr>
        <p:grpSp>
          <p:nvGrpSpPr>
            <p:cNvPr name="Group 5" id="5"/>
            <p:cNvGrpSpPr/>
            <p:nvPr/>
          </p:nvGrpSpPr>
          <p:grpSpPr>
            <a:xfrm rot="0">
              <a:off x="0" y="0"/>
              <a:ext cx="3137481" cy="1005749"/>
              <a:chOff x="0" y="0"/>
              <a:chExt cx="619749" cy="198666"/>
            </a:xfrm>
          </p:grpSpPr>
          <p:sp>
            <p:nvSpPr>
              <p:cNvPr name="Freeform 6" id="6"/>
              <p:cNvSpPr/>
              <p:nvPr/>
            </p:nvSpPr>
            <p:spPr>
              <a:xfrm flipH="false" flipV="false" rot="0">
                <a:off x="0" y="0"/>
                <a:ext cx="619749" cy="198666"/>
              </a:xfrm>
              <a:custGeom>
                <a:avLst/>
                <a:gdLst/>
                <a:ahLst/>
                <a:cxnLst/>
                <a:rect r="r" b="b" t="t" l="l"/>
                <a:pathLst>
                  <a:path h="198666" w="619749">
                    <a:moveTo>
                      <a:pt x="99333" y="0"/>
                    </a:moveTo>
                    <a:lnTo>
                      <a:pt x="520416" y="0"/>
                    </a:lnTo>
                    <a:cubicBezTo>
                      <a:pt x="546761" y="0"/>
                      <a:pt x="572027" y="10465"/>
                      <a:pt x="590655" y="29094"/>
                    </a:cubicBezTo>
                    <a:cubicBezTo>
                      <a:pt x="609284" y="47723"/>
                      <a:pt x="619749" y="72988"/>
                      <a:pt x="619749" y="99333"/>
                    </a:cubicBezTo>
                    <a:lnTo>
                      <a:pt x="619749" y="99333"/>
                    </a:lnTo>
                    <a:cubicBezTo>
                      <a:pt x="619749" y="154193"/>
                      <a:pt x="575276" y="198666"/>
                      <a:pt x="520416" y="198666"/>
                    </a:cubicBezTo>
                    <a:lnTo>
                      <a:pt x="99333" y="198666"/>
                    </a:lnTo>
                    <a:cubicBezTo>
                      <a:pt x="72988" y="198666"/>
                      <a:pt x="47723" y="188201"/>
                      <a:pt x="29094" y="169572"/>
                    </a:cubicBezTo>
                    <a:cubicBezTo>
                      <a:pt x="10465" y="150944"/>
                      <a:pt x="0" y="125678"/>
                      <a:pt x="0" y="99333"/>
                    </a:cubicBezTo>
                    <a:lnTo>
                      <a:pt x="0" y="99333"/>
                    </a:lnTo>
                    <a:cubicBezTo>
                      <a:pt x="0" y="72988"/>
                      <a:pt x="10465" y="47723"/>
                      <a:pt x="29094" y="29094"/>
                    </a:cubicBezTo>
                    <a:cubicBezTo>
                      <a:pt x="47723" y="10465"/>
                      <a:pt x="72988" y="0"/>
                      <a:pt x="99333" y="0"/>
                    </a:cubicBezTo>
                    <a:close/>
                  </a:path>
                </a:pathLst>
              </a:custGeom>
              <a:solidFill>
                <a:srgbClr val="2B4865"/>
              </a:solidFill>
            </p:spPr>
          </p:sp>
          <p:sp>
            <p:nvSpPr>
              <p:cNvPr name="TextBox 7" id="7"/>
              <p:cNvSpPr txBox="true"/>
              <p:nvPr/>
            </p:nvSpPr>
            <p:spPr>
              <a:xfrm>
                <a:off x="0" y="-38100"/>
                <a:ext cx="619749" cy="236766"/>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261205" y="154894"/>
              <a:ext cx="717277" cy="673101"/>
            </a:xfrm>
            <a:prstGeom prst="rect">
              <a:avLst/>
            </a:prstGeom>
          </p:spPr>
          <p:txBody>
            <a:bodyPr anchor="t" rtlCol="false" tIns="0" lIns="0" bIns="0" rIns="0">
              <a:spAutoFit/>
            </a:bodyPr>
            <a:lstStyle/>
            <a:p>
              <a:pPr algn="ctr">
                <a:lnSpc>
                  <a:spcPts val="4199"/>
                </a:lnSpc>
              </a:pPr>
              <a:r>
                <a:rPr lang="en-US" sz="2999" b="true">
                  <a:solidFill>
                    <a:srgbClr val="FFFFFF"/>
                  </a:solidFill>
                  <a:latin typeface="Poppins Bold"/>
                  <a:ea typeface="Poppins Bold"/>
                  <a:cs typeface="Poppins Bold"/>
                  <a:sym typeface="Poppins Bold"/>
                </a:rPr>
                <a:t>06</a:t>
              </a:r>
            </a:p>
          </p:txBody>
        </p:sp>
      </p:grpSp>
      <p:sp>
        <p:nvSpPr>
          <p:cNvPr name="Freeform 9" id="9"/>
          <p:cNvSpPr/>
          <p:nvPr/>
        </p:nvSpPr>
        <p:spPr>
          <a:xfrm flipH="false" flipV="false" rot="0">
            <a:off x="7615918" y="1994567"/>
            <a:ext cx="10635102" cy="6190539"/>
          </a:xfrm>
          <a:custGeom>
            <a:avLst/>
            <a:gdLst/>
            <a:ahLst/>
            <a:cxnLst/>
            <a:rect r="r" b="b" t="t" l="l"/>
            <a:pathLst>
              <a:path h="6190539" w="10635102">
                <a:moveTo>
                  <a:pt x="0" y="0"/>
                </a:moveTo>
                <a:lnTo>
                  <a:pt x="10635103" y="0"/>
                </a:lnTo>
                <a:lnTo>
                  <a:pt x="10635103" y="6190539"/>
                </a:lnTo>
                <a:lnTo>
                  <a:pt x="0" y="6190539"/>
                </a:lnTo>
                <a:lnTo>
                  <a:pt x="0" y="0"/>
                </a:lnTo>
                <a:close/>
              </a:path>
            </a:pathLst>
          </a:custGeom>
          <a:blipFill>
            <a:blip r:embed="rId3"/>
            <a:stretch>
              <a:fillRect l="-1716" t="0" r="-2138" b="-2041"/>
            </a:stretch>
          </a:blipFill>
        </p:spPr>
      </p:sp>
      <p:sp>
        <p:nvSpPr>
          <p:cNvPr name="TextBox 10" id="10"/>
          <p:cNvSpPr txBox="true"/>
          <p:nvPr/>
        </p:nvSpPr>
        <p:spPr>
          <a:xfrm rot="0">
            <a:off x="1447167" y="1069882"/>
            <a:ext cx="6473368" cy="687705"/>
          </a:xfrm>
          <a:prstGeom prst="rect">
            <a:avLst/>
          </a:prstGeom>
        </p:spPr>
        <p:txBody>
          <a:bodyPr anchor="t" rtlCol="false" tIns="0" lIns="0" bIns="0" rIns="0">
            <a:spAutoFit/>
          </a:bodyPr>
          <a:lstStyle/>
          <a:p>
            <a:pPr algn="l">
              <a:lnSpc>
                <a:spcPts val="5084"/>
              </a:lnSpc>
            </a:pPr>
            <a:r>
              <a:rPr lang="en-US" sz="4499" spc="-134" b="true">
                <a:solidFill>
                  <a:srgbClr val="2B4865"/>
                </a:solidFill>
                <a:latin typeface="Poppins Bold"/>
                <a:ea typeface="Poppins Bold"/>
                <a:cs typeface="Poppins Bold"/>
                <a:sym typeface="Poppins Bold"/>
              </a:rPr>
              <a:t>Power BI Visualizations</a:t>
            </a:r>
          </a:p>
        </p:txBody>
      </p:sp>
      <p:sp>
        <p:nvSpPr>
          <p:cNvPr name="TextBox 11" id="11"/>
          <p:cNvSpPr txBox="true"/>
          <p:nvPr/>
        </p:nvSpPr>
        <p:spPr>
          <a:xfrm rot="0">
            <a:off x="1447167" y="2009775"/>
            <a:ext cx="5806717" cy="6879590"/>
          </a:xfrm>
          <a:prstGeom prst="rect">
            <a:avLst/>
          </a:prstGeom>
        </p:spPr>
        <p:txBody>
          <a:bodyPr anchor="t" rtlCol="false" tIns="0" lIns="0" bIns="0" rIns="0">
            <a:spAutoFit/>
          </a:bodyPr>
          <a:lstStyle/>
          <a:p>
            <a:pPr algn="just">
              <a:lnSpc>
                <a:spcPts val="3639"/>
              </a:lnSpc>
            </a:pPr>
            <a:r>
              <a:rPr lang="en-US" sz="2799" b="true">
                <a:solidFill>
                  <a:srgbClr val="2B4865"/>
                </a:solidFill>
                <a:latin typeface="Poppins Bold"/>
                <a:ea typeface="Poppins Bold"/>
                <a:cs typeface="Poppins Bold"/>
                <a:sym typeface="Poppins Bold"/>
              </a:rPr>
              <a:t>Age and Gender Distribution: </a:t>
            </a:r>
          </a:p>
          <a:p>
            <a:pPr algn="just" marL="604519" indent="-302260" lvl="1">
              <a:lnSpc>
                <a:spcPts val="3639"/>
              </a:lnSpc>
              <a:buFont typeface="Arial"/>
              <a:buChar char="•"/>
            </a:pPr>
            <a:r>
              <a:rPr lang="en-US" sz="2799">
                <a:solidFill>
                  <a:srgbClr val="2B4865"/>
                </a:solidFill>
                <a:latin typeface="Poppins"/>
                <a:ea typeface="Poppins"/>
                <a:cs typeface="Poppins"/>
                <a:sym typeface="Poppins"/>
              </a:rPr>
              <a:t>Visualizes the spread of hypertension across different demographics.</a:t>
            </a:r>
          </a:p>
          <a:p>
            <a:pPr algn="just">
              <a:lnSpc>
                <a:spcPts val="3639"/>
              </a:lnSpc>
            </a:pPr>
            <a:r>
              <a:rPr lang="en-US" sz="2799" b="true">
                <a:solidFill>
                  <a:srgbClr val="2B4865"/>
                </a:solidFill>
                <a:latin typeface="Poppins Bold"/>
                <a:ea typeface="Poppins Bold"/>
                <a:cs typeface="Poppins Bold"/>
                <a:sym typeface="Poppins Bold"/>
              </a:rPr>
              <a:t>Hypertension Status:</a:t>
            </a:r>
          </a:p>
          <a:p>
            <a:pPr algn="just" marL="604519" indent="-302260" lvl="1">
              <a:lnSpc>
                <a:spcPts val="3639"/>
              </a:lnSpc>
              <a:buFont typeface="Arial"/>
              <a:buChar char="•"/>
            </a:pPr>
            <a:r>
              <a:rPr lang="en-US" sz="2799">
                <a:solidFill>
                  <a:srgbClr val="2B4865"/>
                </a:solidFill>
                <a:latin typeface="Poppins"/>
                <a:ea typeface="Poppins"/>
                <a:cs typeface="Poppins"/>
                <a:sym typeface="Poppins"/>
              </a:rPr>
              <a:t>Breakdown of disease severity in the population.</a:t>
            </a:r>
          </a:p>
          <a:p>
            <a:pPr algn="just">
              <a:lnSpc>
                <a:spcPts val="3639"/>
              </a:lnSpc>
            </a:pPr>
            <a:r>
              <a:rPr lang="en-US" sz="2799" b="true">
                <a:solidFill>
                  <a:srgbClr val="2B4865"/>
                </a:solidFill>
                <a:latin typeface="Poppins Bold"/>
                <a:ea typeface="Poppins Bold"/>
                <a:cs typeface="Poppins Bold"/>
                <a:sym typeface="Poppins Bold"/>
              </a:rPr>
              <a:t>Bed Occupancy &amp; Billing: </a:t>
            </a:r>
          </a:p>
          <a:p>
            <a:pPr algn="just" marL="604519" indent="-302260" lvl="1">
              <a:lnSpc>
                <a:spcPts val="3639"/>
              </a:lnSpc>
              <a:buFont typeface="Arial"/>
              <a:buChar char="•"/>
            </a:pPr>
            <a:r>
              <a:rPr lang="en-US" sz="2799">
                <a:solidFill>
                  <a:srgbClr val="2B4865"/>
                </a:solidFill>
                <a:latin typeface="Poppins"/>
                <a:ea typeface="Poppins"/>
                <a:cs typeface="Poppins"/>
                <a:sym typeface="Poppins"/>
              </a:rPr>
              <a:t>Analysis of billing amounts based on the type of bed (ICU, General, Private).</a:t>
            </a:r>
          </a:p>
          <a:p>
            <a:pPr algn="just">
              <a:lnSpc>
                <a:spcPts val="3639"/>
              </a:lnSpc>
            </a:pPr>
            <a:r>
              <a:rPr lang="en-US" sz="2799" b="true">
                <a:solidFill>
                  <a:srgbClr val="2B4865"/>
                </a:solidFill>
                <a:latin typeface="Poppins Bold"/>
                <a:ea typeface="Poppins Bold"/>
                <a:cs typeface="Poppins Bold"/>
                <a:sym typeface="Poppins Bold"/>
              </a:rPr>
              <a:t>Insurance Coverage: </a:t>
            </a:r>
          </a:p>
          <a:p>
            <a:pPr algn="just" marL="604519" indent="-302260" lvl="1">
              <a:lnSpc>
                <a:spcPts val="3639"/>
              </a:lnSpc>
              <a:buFont typeface="Arial"/>
              <a:buChar char="•"/>
            </a:pPr>
            <a:r>
              <a:rPr lang="en-US" sz="2799">
                <a:solidFill>
                  <a:srgbClr val="2B4865"/>
                </a:solidFill>
                <a:latin typeface="Poppins"/>
                <a:ea typeface="Poppins"/>
                <a:cs typeface="Poppins"/>
                <a:sym typeface="Poppins"/>
              </a:rPr>
              <a:t>Comparison of total billing vs. insurance coverage for patients.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4380"/>
          </a:xfrm>
          <a:custGeom>
            <a:avLst/>
            <a:gdLst/>
            <a:ahLst/>
            <a:cxnLst/>
            <a:rect r="r" b="b" t="t" l="l"/>
            <a:pathLst>
              <a:path h="12184380" w="18288000">
                <a:moveTo>
                  <a:pt x="0" y="0"/>
                </a:moveTo>
                <a:lnTo>
                  <a:pt x="18288000" y="0"/>
                </a:lnTo>
                <a:lnTo>
                  <a:pt x="18288000" y="12184380"/>
                </a:lnTo>
                <a:lnTo>
                  <a:pt x="0" y="12184380"/>
                </a:lnTo>
                <a:lnTo>
                  <a:pt x="0" y="0"/>
                </a:lnTo>
                <a:close/>
              </a:path>
            </a:pathLst>
          </a:custGeom>
          <a:blipFill>
            <a:blip r:embed="rId2">
              <a:alphaModFix amt="35000"/>
            </a:blip>
            <a:stretch>
              <a:fillRect l="0" t="0" r="0" b="0"/>
            </a:stretch>
          </a:blipFill>
        </p:spPr>
      </p:sp>
      <p:sp>
        <p:nvSpPr>
          <p:cNvPr name="AutoShape 3" id="3"/>
          <p:cNvSpPr/>
          <p:nvPr/>
        </p:nvSpPr>
        <p:spPr>
          <a:xfrm flipV="true">
            <a:off x="1447167" y="1814737"/>
            <a:ext cx="3212830" cy="0"/>
          </a:xfrm>
          <a:prstGeom prst="line">
            <a:avLst/>
          </a:prstGeom>
          <a:ln cap="flat" w="38100">
            <a:solidFill>
              <a:srgbClr val="2B4865"/>
            </a:solidFill>
            <a:prstDash val="solid"/>
            <a:headEnd type="none" len="sm" w="sm"/>
            <a:tailEnd type="none" len="sm" w="sm"/>
          </a:ln>
        </p:spPr>
      </p:sp>
      <p:sp>
        <p:nvSpPr>
          <p:cNvPr name="TextBox 4" id="4"/>
          <p:cNvSpPr txBox="true"/>
          <p:nvPr/>
        </p:nvSpPr>
        <p:spPr>
          <a:xfrm rot="0">
            <a:off x="1285875" y="2119331"/>
            <a:ext cx="9124359" cy="6810375"/>
          </a:xfrm>
          <a:prstGeom prst="rect">
            <a:avLst/>
          </a:prstGeom>
        </p:spPr>
        <p:txBody>
          <a:bodyPr anchor="t" rtlCol="false" tIns="0" lIns="0" bIns="0" rIns="0">
            <a:spAutoFit/>
          </a:bodyPr>
          <a:lstStyle/>
          <a:p>
            <a:pPr algn="just" marL="647697" indent="-323848" lvl="1">
              <a:lnSpc>
                <a:spcPts val="3899"/>
              </a:lnSpc>
              <a:buFont typeface="Arial"/>
              <a:buChar char="•"/>
            </a:pPr>
            <a:r>
              <a:rPr lang="en-US" sz="2999">
                <a:solidFill>
                  <a:srgbClr val="000000"/>
                </a:solidFill>
                <a:latin typeface="Poppins"/>
                <a:ea typeface="Poppins"/>
                <a:cs typeface="Poppins"/>
                <a:sym typeface="Poppins"/>
              </a:rPr>
              <a:t>The analysis of hypertension data revealed critical insights into patient demographics, billing patterns, and resource utilization. </a:t>
            </a:r>
          </a:p>
          <a:p>
            <a:pPr algn="just">
              <a:lnSpc>
                <a:spcPts val="3899"/>
              </a:lnSpc>
            </a:pPr>
          </a:p>
          <a:p>
            <a:pPr algn="just" marL="647697" indent="-323848" lvl="1">
              <a:lnSpc>
                <a:spcPts val="3899"/>
              </a:lnSpc>
              <a:buFont typeface="Arial"/>
              <a:buChar char="•"/>
            </a:pPr>
            <a:r>
              <a:rPr lang="en-US" sz="2999">
                <a:solidFill>
                  <a:srgbClr val="000000"/>
                </a:solidFill>
                <a:latin typeface="Poppins"/>
                <a:ea typeface="Poppins"/>
                <a:cs typeface="Poppins"/>
                <a:sym typeface="Poppins"/>
              </a:rPr>
              <a:t>Stage 2 hypertension and emergency cases led to higher ICU occupancy and longer hospital stays, driving up costs.</a:t>
            </a:r>
          </a:p>
          <a:p>
            <a:pPr algn="just">
              <a:lnSpc>
                <a:spcPts val="3899"/>
              </a:lnSpc>
            </a:pPr>
          </a:p>
          <a:p>
            <a:pPr algn="just" marL="647697" indent="-323848" lvl="1">
              <a:lnSpc>
                <a:spcPts val="3899"/>
              </a:lnSpc>
              <a:buFont typeface="Arial"/>
              <a:buChar char="•"/>
            </a:pPr>
            <a:r>
              <a:rPr lang="en-US" sz="2999">
                <a:solidFill>
                  <a:srgbClr val="000000"/>
                </a:solidFill>
                <a:latin typeface="Poppins"/>
                <a:ea typeface="Poppins"/>
                <a:cs typeface="Poppins"/>
                <a:sym typeface="Poppins"/>
              </a:rPr>
              <a:t>Hypertension is prevalent among older age groups, particularly males.</a:t>
            </a:r>
          </a:p>
          <a:p>
            <a:pPr algn="just">
              <a:lnSpc>
                <a:spcPts val="3899"/>
              </a:lnSpc>
            </a:pPr>
          </a:p>
          <a:p>
            <a:pPr algn="just" marL="647697" indent="-323848" lvl="1">
              <a:lnSpc>
                <a:spcPts val="3899"/>
              </a:lnSpc>
              <a:buFont typeface="Arial"/>
              <a:buChar char="•"/>
            </a:pPr>
            <a:r>
              <a:rPr lang="en-US" sz="2999">
                <a:solidFill>
                  <a:srgbClr val="000000"/>
                </a:solidFill>
                <a:latin typeface="Poppins"/>
                <a:ea typeface="Poppins"/>
                <a:cs typeface="Poppins"/>
                <a:sym typeface="Poppins"/>
              </a:rPr>
              <a:t>Higher hypertension stages are associated with increased hospital bills and prolonged stays.</a:t>
            </a:r>
          </a:p>
        </p:txBody>
      </p:sp>
      <p:grpSp>
        <p:nvGrpSpPr>
          <p:cNvPr name="Group 5" id="5"/>
          <p:cNvGrpSpPr>
            <a:grpSpLocks noChangeAspect="true"/>
          </p:cNvGrpSpPr>
          <p:nvPr/>
        </p:nvGrpSpPr>
        <p:grpSpPr>
          <a:xfrm rot="0">
            <a:off x="12444613" y="-26721"/>
            <a:ext cx="6686489" cy="10500480"/>
            <a:chOff x="0" y="0"/>
            <a:chExt cx="21004886" cy="32986129"/>
          </a:xfrm>
        </p:grpSpPr>
        <p:sp>
          <p:nvSpPr>
            <p:cNvPr name="Freeform 6" id="6"/>
            <p:cNvSpPr/>
            <p:nvPr/>
          </p:nvSpPr>
          <p:spPr>
            <a:xfrm flipH="true" flipV="false" rot="0">
              <a:off x="0" y="0"/>
              <a:ext cx="21004783" cy="32986092"/>
            </a:xfrm>
            <a:custGeom>
              <a:avLst/>
              <a:gdLst/>
              <a:ahLst/>
              <a:cxnLst/>
              <a:rect r="r" b="b" t="t" l="l"/>
              <a:pathLst>
                <a:path h="32986092" w="21004783">
                  <a:moveTo>
                    <a:pt x="17844769" y="0"/>
                  </a:moveTo>
                  <a:lnTo>
                    <a:pt x="21004783" y="9356090"/>
                  </a:lnTo>
                  <a:lnTo>
                    <a:pt x="7515859" y="32986092"/>
                  </a:lnTo>
                  <a:lnTo>
                    <a:pt x="0" y="32986092"/>
                  </a:lnTo>
                  <a:lnTo>
                    <a:pt x="0" y="0"/>
                  </a:lnTo>
                  <a:close/>
                </a:path>
              </a:pathLst>
            </a:custGeom>
            <a:blipFill>
              <a:blip r:embed="rId3"/>
              <a:stretch>
                <a:fillRect l="0" t="0" r="-135267" b="0"/>
              </a:stretch>
            </a:blipFill>
          </p:spPr>
        </p:sp>
      </p:grpSp>
      <p:grpSp>
        <p:nvGrpSpPr>
          <p:cNvPr name="Group 7" id="7"/>
          <p:cNvGrpSpPr/>
          <p:nvPr/>
        </p:nvGrpSpPr>
        <p:grpSpPr>
          <a:xfrm rot="0">
            <a:off x="11856819" y="7724438"/>
            <a:ext cx="3142082" cy="2749321"/>
            <a:chOff x="0" y="0"/>
            <a:chExt cx="812800" cy="711200"/>
          </a:xfrm>
        </p:grpSpPr>
        <p:sp>
          <p:nvSpPr>
            <p:cNvPr name="Freeform 8" id="8"/>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88B6"/>
            </a:solidFill>
          </p:spPr>
        </p:sp>
        <p:sp>
          <p:nvSpPr>
            <p:cNvPr name="TextBox 9" id="9"/>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3614395">
            <a:off x="8561307" y="7822066"/>
            <a:ext cx="11058055" cy="802493"/>
            <a:chOff x="0" y="0"/>
            <a:chExt cx="3139792" cy="227858"/>
          </a:xfrm>
        </p:grpSpPr>
        <p:sp>
          <p:nvSpPr>
            <p:cNvPr name="Freeform 11" id="11"/>
            <p:cNvSpPr/>
            <p:nvPr/>
          </p:nvSpPr>
          <p:spPr>
            <a:xfrm flipH="false" flipV="false" rot="0">
              <a:off x="0" y="0"/>
              <a:ext cx="3139792" cy="227858"/>
            </a:xfrm>
            <a:custGeom>
              <a:avLst/>
              <a:gdLst/>
              <a:ahLst/>
              <a:cxnLst/>
              <a:rect r="r" b="b" t="t" l="l"/>
              <a:pathLst>
                <a:path h="227858" w="3139792">
                  <a:moveTo>
                    <a:pt x="2936592" y="0"/>
                  </a:moveTo>
                  <a:lnTo>
                    <a:pt x="0" y="0"/>
                  </a:lnTo>
                  <a:lnTo>
                    <a:pt x="203200" y="227858"/>
                  </a:lnTo>
                  <a:lnTo>
                    <a:pt x="3139792" y="227858"/>
                  </a:lnTo>
                  <a:lnTo>
                    <a:pt x="2936592" y="0"/>
                  </a:lnTo>
                  <a:close/>
                </a:path>
              </a:pathLst>
            </a:custGeom>
            <a:solidFill>
              <a:srgbClr val="2B4865"/>
            </a:solidFill>
          </p:spPr>
        </p:sp>
        <p:sp>
          <p:nvSpPr>
            <p:cNvPr name="TextBox 12" id="12"/>
            <p:cNvSpPr txBox="true"/>
            <p:nvPr/>
          </p:nvSpPr>
          <p:spPr>
            <a:xfrm>
              <a:off x="101600" y="-38100"/>
              <a:ext cx="2936592"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4292735">
            <a:off x="7974633" y="-2824240"/>
            <a:ext cx="7601173" cy="3992009"/>
            <a:chOff x="0" y="0"/>
            <a:chExt cx="435643" cy="228792"/>
          </a:xfrm>
        </p:grpSpPr>
        <p:sp>
          <p:nvSpPr>
            <p:cNvPr name="Freeform 14" id="14"/>
            <p:cNvSpPr/>
            <p:nvPr/>
          </p:nvSpPr>
          <p:spPr>
            <a:xfrm flipH="false" flipV="false" rot="0">
              <a:off x="0" y="0"/>
              <a:ext cx="435643" cy="228792"/>
            </a:xfrm>
            <a:custGeom>
              <a:avLst/>
              <a:gdLst/>
              <a:ahLst/>
              <a:cxnLst/>
              <a:rect r="r" b="b" t="t" l="l"/>
              <a:pathLst>
                <a:path h="228792" w="435643">
                  <a:moveTo>
                    <a:pt x="203200" y="0"/>
                  </a:moveTo>
                  <a:lnTo>
                    <a:pt x="435643" y="0"/>
                  </a:lnTo>
                  <a:lnTo>
                    <a:pt x="232443" y="228792"/>
                  </a:lnTo>
                  <a:lnTo>
                    <a:pt x="0" y="228792"/>
                  </a:lnTo>
                  <a:lnTo>
                    <a:pt x="203200" y="0"/>
                  </a:lnTo>
                  <a:close/>
                </a:path>
              </a:pathLst>
            </a:custGeom>
            <a:solidFill>
              <a:srgbClr val="2B4865"/>
            </a:solidFill>
          </p:spPr>
        </p:sp>
        <p:sp>
          <p:nvSpPr>
            <p:cNvPr name="TextBox 15" id="15"/>
            <p:cNvSpPr txBox="true"/>
            <p:nvPr/>
          </p:nvSpPr>
          <p:spPr>
            <a:xfrm>
              <a:off x="101600" y="-38100"/>
              <a:ext cx="232443" cy="266892"/>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3614395">
            <a:off x="5933340" y="4715533"/>
            <a:ext cx="14583244" cy="802493"/>
            <a:chOff x="0" y="0"/>
            <a:chExt cx="4140724" cy="227858"/>
          </a:xfrm>
        </p:grpSpPr>
        <p:sp>
          <p:nvSpPr>
            <p:cNvPr name="Freeform 17" id="17"/>
            <p:cNvSpPr/>
            <p:nvPr/>
          </p:nvSpPr>
          <p:spPr>
            <a:xfrm flipH="false" flipV="false" rot="0">
              <a:off x="0" y="0"/>
              <a:ext cx="4140724" cy="227858"/>
            </a:xfrm>
            <a:custGeom>
              <a:avLst/>
              <a:gdLst/>
              <a:ahLst/>
              <a:cxnLst/>
              <a:rect r="r" b="b" t="t" l="l"/>
              <a:pathLst>
                <a:path h="227858" w="4140724">
                  <a:moveTo>
                    <a:pt x="3937524" y="0"/>
                  </a:moveTo>
                  <a:lnTo>
                    <a:pt x="0" y="0"/>
                  </a:lnTo>
                  <a:lnTo>
                    <a:pt x="203200" y="227858"/>
                  </a:lnTo>
                  <a:lnTo>
                    <a:pt x="4140724" y="227858"/>
                  </a:lnTo>
                  <a:lnTo>
                    <a:pt x="3937524" y="0"/>
                  </a:lnTo>
                  <a:close/>
                </a:path>
              </a:pathLst>
            </a:custGeom>
            <a:solidFill>
              <a:srgbClr val="0088B6"/>
            </a:solidFill>
          </p:spPr>
        </p:sp>
        <p:sp>
          <p:nvSpPr>
            <p:cNvPr name="TextBox 18" id="18"/>
            <p:cNvSpPr txBox="true"/>
            <p:nvPr/>
          </p:nvSpPr>
          <p:spPr>
            <a:xfrm>
              <a:off x="101600" y="-38100"/>
              <a:ext cx="3937524"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7180252">
            <a:off x="11060057" y="5814494"/>
            <a:ext cx="1329005" cy="579608"/>
            <a:chOff x="0" y="0"/>
            <a:chExt cx="812800" cy="354480"/>
          </a:xfrm>
        </p:grpSpPr>
        <p:sp>
          <p:nvSpPr>
            <p:cNvPr name="Freeform 20" id="20"/>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0088B6"/>
            </a:solidFill>
          </p:spPr>
        </p:sp>
        <p:sp>
          <p:nvSpPr>
            <p:cNvPr name="TextBox 21" id="21"/>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7180252">
            <a:off x="11695980" y="6931860"/>
            <a:ext cx="1329005" cy="579608"/>
            <a:chOff x="0" y="0"/>
            <a:chExt cx="812800" cy="354480"/>
          </a:xfrm>
        </p:grpSpPr>
        <p:sp>
          <p:nvSpPr>
            <p:cNvPr name="Freeform 23" id="23"/>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2B4865"/>
            </a:solidFill>
          </p:spPr>
        </p:sp>
        <p:sp>
          <p:nvSpPr>
            <p:cNvPr name="TextBox 24" id="24"/>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1447167" y="1069882"/>
            <a:ext cx="3212830" cy="687705"/>
          </a:xfrm>
          <a:prstGeom prst="rect">
            <a:avLst/>
          </a:prstGeom>
        </p:spPr>
        <p:txBody>
          <a:bodyPr anchor="t" rtlCol="false" tIns="0" lIns="0" bIns="0" rIns="0">
            <a:spAutoFit/>
          </a:bodyPr>
          <a:lstStyle/>
          <a:p>
            <a:pPr algn="l">
              <a:lnSpc>
                <a:spcPts val="5084"/>
              </a:lnSpc>
            </a:pPr>
            <a:r>
              <a:rPr lang="en-US" sz="4499" spc="-134" b="true">
                <a:solidFill>
                  <a:srgbClr val="2B4865"/>
                </a:solidFill>
                <a:latin typeface="Poppins Bold"/>
                <a:ea typeface="Poppins Bold"/>
                <a:cs typeface="Poppins Bold"/>
                <a:sym typeface="Poppins Bold"/>
              </a:rPr>
              <a:t>Conclusion</a:t>
            </a:r>
          </a:p>
        </p:txBody>
      </p:sp>
      <p:grpSp>
        <p:nvGrpSpPr>
          <p:cNvPr name="Group 26" id="26"/>
          <p:cNvGrpSpPr/>
          <p:nvPr/>
        </p:nvGrpSpPr>
        <p:grpSpPr>
          <a:xfrm rot="0">
            <a:off x="17477939" y="9258300"/>
            <a:ext cx="2353111" cy="754311"/>
            <a:chOff x="0" y="0"/>
            <a:chExt cx="3137481" cy="1005749"/>
          </a:xfrm>
        </p:grpSpPr>
        <p:grpSp>
          <p:nvGrpSpPr>
            <p:cNvPr name="Group 27" id="27"/>
            <p:cNvGrpSpPr/>
            <p:nvPr/>
          </p:nvGrpSpPr>
          <p:grpSpPr>
            <a:xfrm rot="0">
              <a:off x="0" y="0"/>
              <a:ext cx="3137481" cy="1005749"/>
              <a:chOff x="0" y="0"/>
              <a:chExt cx="619749" cy="198666"/>
            </a:xfrm>
          </p:grpSpPr>
          <p:sp>
            <p:nvSpPr>
              <p:cNvPr name="Freeform 28" id="28"/>
              <p:cNvSpPr/>
              <p:nvPr/>
            </p:nvSpPr>
            <p:spPr>
              <a:xfrm flipH="false" flipV="false" rot="0">
                <a:off x="0" y="0"/>
                <a:ext cx="619749" cy="198666"/>
              </a:xfrm>
              <a:custGeom>
                <a:avLst/>
                <a:gdLst/>
                <a:ahLst/>
                <a:cxnLst/>
                <a:rect r="r" b="b" t="t" l="l"/>
                <a:pathLst>
                  <a:path h="198666" w="619749">
                    <a:moveTo>
                      <a:pt x="99333" y="0"/>
                    </a:moveTo>
                    <a:lnTo>
                      <a:pt x="520416" y="0"/>
                    </a:lnTo>
                    <a:cubicBezTo>
                      <a:pt x="546761" y="0"/>
                      <a:pt x="572027" y="10465"/>
                      <a:pt x="590655" y="29094"/>
                    </a:cubicBezTo>
                    <a:cubicBezTo>
                      <a:pt x="609284" y="47723"/>
                      <a:pt x="619749" y="72988"/>
                      <a:pt x="619749" y="99333"/>
                    </a:cubicBezTo>
                    <a:lnTo>
                      <a:pt x="619749" y="99333"/>
                    </a:lnTo>
                    <a:cubicBezTo>
                      <a:pt x="619749" y="154193"/>
                      <a:pt x="575276" y="198666"/>
                      <a:pt x="520416" y="198666"/>
                    </a:cubicBezTo>
                    <a:lnTo>
                      <a:pt x="99333" y="198666"/>
                    </a:lnTo>
                    <a:cubicBezTo>
                      <a:pt x="72988" y="198666"/>
                      <a:pt x="47723" y="188201"/>
                      <a:pt x="29094" y="169572"/>
                    </a:cubicBezTo>
                    <a:cubicBezTo>
                      <a:pt x="10465" y="150944"/>
                      <a:pt x="0" y="125678"/>
                      <a:pt x="0" y="99333"/>
                    </a:cubicBezTo>
                    <a:lnTo>
                      <a:pt x="0" y="99333"/>
                    </a:lnTo>
                    <a:cubicBezTo>
                      <a:pt x="0" y="72988"/>
                      <a:pt x="10465" y="47723"/>
                      <a:pt x="29094" y="29094"/>
                    </a:cubicBezTo>
                    <a:cubicBezTo>
                      <a:pt x="47723" y="10465"/>
                      <a:pt x="72988" y="0"/>
                      <a:pt x="99333" y="0"/>
                    </a:cubicBezTo>
                    <a:close/>
                  </a:path>
                </a:pathLst>
              </a:custGeom>
              <a:solidFill>
                <a:srgbClr val="2B4865"/>
              </a:solidFill>
            </p:spPr>
          </p:sp>
          <p:sp>
            <p:nvSpPr>
              <p:cNvPr name="TextBox 29" id="29"/>
              <p:cNvSpPr txBox="true"/>
              <p:nvPr/>
            </p:nvSpPr>
            <p:spPr>
              <a:xfrm>
                <a:off x="0" y="-38100"/>
                <a:ext cx="619749" cy="236766"/>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261205" y="154894"/>
              <a:ext cx="717277" cy="673101"/>
            </a:xfrm>
            <a:prstGeom prst="rect">
              <a:avLst/>
            </a:prstGeom>
          </p:spPr>
          <p:txBody>
            <a:bodyPr anchor="t" rtlCol="false" tIns="0" lIns="0" bIns="0" rIns="0">
              <a:spAutoFit/>
            </a:bodyPr>
            <a:lstStyle/>
            <a:p>
              <a:pPr algn="ctr">
                <a:lnSpc>
                  <a:spcPts val="4199"/>
                </a:lnSpc>
              </a:pPr>
              <a:r>
                <a:rPr lang="en-US" sz="2999" b="true">
                  <a:solidFill>
                    <a:srgbClr val="FFFFFF"/>
                  </a:solidFill>
                  <a:latin typeface="Poppins Bold"/>
                  <a:ea typeface="Poppins Bold"/>
                  <a:cs typeface="Poppins Bold"/>
                  <a:sym typeface="Poppins Bold"/>
                </a:rPr>
                <a:t>07</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4380"/>
          </a:xfrm>
          <a:custGeom>
            <a:avLst/>
            <a:gdLst/>
            <a:ahLst/>
            <a:cxnLst/>
            <a:rect r="r" b="b" t="t" l="l"/>
            <a:pathLst>
              <a:path h="12184380" w="18288000">
                <a:moveTo>
                  <a:pt x="0" y="0"/>
                </a:moveTo>
                <a:lnTo>
                  <a:pt x="18288000" y="0"/>
                </a:lnTo>
                <a:lnTo>
                  <a:pt x="18288000" y="12184380"/>
                </a:lnTo>
                <a:lnTo>
                  <a:pt x="0" y="12184380"/>
                </a:lnTo>
                <a:lnTo>
                  <a:pt x="0" y="0"/>
                </a:lnTo>
                <a:close/>
              </a:path>
            </a:pathLst>
          </a:custGeom>
          <a:blipFill>
            <a:blip r:embed="rId2">
              <a:alphaModFix amt="35000"/>
            </a:blip>
            <a:stretch>
              <a:fillRect l="0" t="0" r="0" b="0"/>
            </a:stretch>
          </a:blipFill>
        </p:spPr>
      </p:sp>
      <p:sp>
        <p:nvSpPr>
          <p:cNvPr name="AutoShape 3" id="3"/>
          <p:cNvSpPr/>
          <p:nvPr/>
        </p:nvSpPr>
        <p:spPr>
          <a:xfrm>
            <a:off x="1285875" y="1814737"/>
            <a:ext cx="4223296" cy="0"/>
          </a:xfrm>
          <a:prstGeom prst="line">
            <a:avLst/>
          </a:prstGeom>
          <a:ln cap="flat" w="38100">
            <a:solidFill>
              <a:srgbClr val="2B4865"/>
            </a:solidFill>
            <a:prstDash val="solid"/>
            <a:headEnd type="none" len="sm" w="sm"/>
            <a:tailEnd type="none" len="sm" w="sm"/>
          </a:ln>
        </p:spPr>
      </p:sp>
      <p:sp>
        <p:nvSpPr>
          <p:cNvPr name="TextBox 4" id="4"/>
          <p:cNvSpPr txBox="true"/>
          <p:nvPr/>
        </p:nvSpPr>
        <p:spPr>
          <a:xfrm rot="0">
            <a:off x="1285875" y="2119331"/>
            <a:ext cx="9857938" cy="7296150"/>
          </a:xfrm>
          <a:prstGeom prst="rect">
            <a:avLst/>
          </a:prstGeom>
        </p:spPr>
        <p:txBody>
          <a:bodyPr anchor="t" rtlCol="false" tIns="0" lIns="0" bIns="0" rIns="0">
            <a:spAutoFit/>
          </a:bodyPr>
          <a:lstStyle/>
          <a:p>
            <a:pPr algn="just">
              <a:lnSpc>
                <a:spcPts val="3899"/>
              </a:lnSpc>
            </a:pPr>
            <a:r>
              <a:rPr lang="en-US" sz="2999" b="true">
                <a:solidFill>
                  <a:srgbClr val="2B4865"/>
                </a:solidFill>
                <a:latin typeface="Poppins Bold"/>
                <a:ea typeface="Poppins Bold"/>
                <a:cs typeface="Poppins Bold"/>
                <a:sym typeface="Poppins Bold"/>
              </a:rPr>
              <a:t>Result Analysis:</a:t>
            </a:r>
          </a:p>
          <a:p>
            <a:pPr algn="just" marL="647697" indent="-323848" lvl="1">
              <a:lnSpc>
                <a:spcPts val="3899"/>
              </a:lnSpc>
              <a:buFont typeface="Arial"/>
              <a:buChar char="•"/>
            </a:pPr>
            <a:r>
              <a:rPr lang="en-US" sz="2999">
                <a:solidFill>
                  <a:srgbClr val="2B4865"/>
                </a:solidFill>
                <a:latin typeface="Poppins"/>
                <a:ea typeface="Poppins"/>
                <a:cs typeface="Poppins"/>
                <a:sym typeface="Poppins"/>
              </a:rPr>
              <a:t>SQL was essential for data cleaning and querying, ensuring accuracy. Excel allowed easy data management, while Power BI provided powerful visualizations for deeper insights. Together, these tools made it possible to identify trends and areas for resource optimization.</a:t>
            </a:r>
          </a:p>
          <a:p>
            <a:pPr algn="just">
              <a:lnSpc>
                <a:spcPts val="3899"/>
              </a:lnSpc>
            </a:pPr>
          </a:p>
          <a:p>
            <a:pPr algn="just">
              <a:lnSpc>
                <a:spcPts val="3899"/>
              </a:lnSpc>
            </a:pPr>
            <a:r>
              <a:rPr lang="en-US" sz="2999" b="true">
                <a:solidFill>
                  <a:srgbClr val="2B4865"/>
                </a:solidFill>
                <a:latin typeface="Poppins Bold"/>
                <a:ea typeface="Poppins Bold"/>
                <a:cs typeface="Poppins Bold"/>
                <a:sym typeface="Poppins Bold"/>
              </a:rPr>
              <a:t>Benefits of Using Data Analytics:</a:t>
            </a:r>
          </a:p>
          <a:p>
            <a:pPr algn="just" marL="647697" indent="-323848" lvl="1">
              <a:lnSpc>
                <a:spcPts val="3899"/>
              </a:lnSpc>
              <a:buFont typeface="Arial"/>
              <a:buChar char="•"/>
            </a:pPr>
            <a:r>
              <a:rPr lang="en-US" sz="2999">
                <a:solidFill>
                  <a:srgbClr val="2B4865"/>
                </a:solidFill>
                <a:latin typeface="Poppins"/>
                <a:ea typeface="Poppins"/>
                <a:cs typeface="Poppins"/>
                <a:sym typeface="Poppins"/>
              </a:rPr>
              <a:t>Data analytics in healthcare helps streamline patient management, improve decision-making, and reduce operational costs.</a:t>
            </a:r>
          </a:p>
          <a:p>
            <a:pPr algn="just" marL="647697" indent="-323848" lvl="1">
              <a:lnSpc>
                <a:spcPts val="3899"/>
              </a:lnSpc>
              <a:buFont typeface="Arial"/>
              <a:buChar char="•"/>
            </a:pPr>
            <a:r>
              <a:rPr lang="en-US" sz="2999">
                <a:solidFill>
                  <a:srgbClr val="2B4865"/>
                </a:solidFill>
                <a:latin typeface="Poppins"/>
                <a:ea typeface="Poppins"/>
                <a:cs typeface="Poppins"/>
                <a:sym typeface="Poppins"/>
              </a:rPr>
              <a:t>It ensures better resource allocation and can help predict future healthcare needs, benefiting hospitals, insurance providers, and patients.</a:t>
            </a:r>
          </a:p>
        </p:txBody>
      </p:sp>
      <p:grpSp>
        <p:nvGrpSpPr>
          <p:cNvPr name="Group 5" id="5"/>
          <p:cNvGrpSpPr>
            <a:grpSpLocks noChangeAspect="true"/>
          </p:cNvGrpSpPr>
          <p:nvPr/>
        </p:nvGrpSpPr>
        <p:grpSpPr>
          <a:xfrm rot="0">
            <a:off x="12444613" y="-26721"/>
            <a:ext cx="6686489" cy="10500480"/>
            <a:chOff x="0" y="0"/>
            <a:chExt cx="21004886" cy="32986129"/>
          </a:xfrm>
        </p:grpSpPr>
        <p:sp>
          <p:nvSpPr>
            <p:cNvPr name="Freeform 6" id="6"/>
            <p:cNvSpPr/>
            <p:nvPr/>
          </p:nvSpPr>
          <p:spPr>
            <a:xfrm flipH="false" flipV="false" rot="0">
              <a:off x="0" y="0"/>
              <a:ext cx="21004783" cy="32986092"/>
            </a:xfrm>
            <a:custGeom>
              <a:avLst/>
              <a:gdLst/>
              <a:ahLst/>
              <a:cxnLst/>
              <a:rect r="r" b="b" t="t" l="l"/>
              <a:pathLst>
                <a:path h="32986092" w="21004783">
                  <a:moveTo>
                    <a:pt x="3160014" y="0"/>
                  </a:moveTo>
                  <a:lnTo>
                    <a:pt x="0" y="9356090"/>
                  </a:lnTo>
                  <a:lnTo>
                    <a:pt x="13488924" y="32986092"/>
                  </a:lnTo>
                  <a:lnTo>
                    <a:pt x="21004783" y="32986092"/>
                  </a:lnTo>
                  <a:lnTo>
                    <a:pt x="21004783" y="0"/>
                  </a:lnTo>
                  <a:close/>
                </a:path>
              </a:pathLst>
            </a:custGeom>
            <a:blipFill>
              <a:blip r:embed="rId3"/>
              <a:stretch>
                <a:fillRect l="-24847" t="0" r="-126418" b="0"/>
              </a:stretch>
            </a:blipFill>
          </p:spPr>
        </p:sp>
      </p:grpSp>
      <p:grpSp>
        <p:nvGrpSpPr>
          <p:cNvPr name="Group 7" id="7"/>
          <p:cNvGrpSpPr/>
          <p:nvPr/>
        </p:nvGrpSpPr>
        <p:grpSpPr>
          <a:xfrm rot="0">
            <a:off x="11856819" y="7724438"/>
            <a:ext cx="3142082" cy="2749321"/>
            <a:chOff x="0" y="0"/>
            <a:chExt cx="812800" cy="711200"/>
          </a:xfrm>
        </p:grpSpPr>
        <p:sp>
          <p:nvSpPr>
            <p:cNvPr name="Freeform 8" id="8"/>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88B6"/>
            </a:solidFill>
          </p:spPr>
        </p:sp>
        <p:sp>
          <p:nvSpPr>
            <p:cNvPr name="TextBox 9" id="9"/>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3614395">
            <a:off x="8561307" y="7822066"/>
            <a:ext cx="11058055" cy="802493"/>
            <a:chOff x="0" y="0"/>
            <a:chExt cx="3139792" cy="227858"/>
          </a:xfrm>
        </p:grpSpPr>
        <p:sp>
          <p:nvSpPr>
            <p:cNvPr name="Freeform 11" id="11"/>
            <p:cNvSpPr/>
            <p:nvPr/>
          </p:nvSpPr>
          <p:spPr>
            <a:xfrm flipH="false" flipV="false" rot="0">
              <a:off x="0" y="0"/>
              <a:ext cx="3139792" cy="227858"/>
            </a:xfrm>
            <a:custGeom>
              <a:avLst/>
              <a:gdLst/>
              <a:ahLst/>
              <a:cxnLst/>
              <a:rect r="r" b="b" t="t" l="l"/>
              <a:pathLst>
                <a:path h="227858" w="3139792">
                  <a:moveTo>
                    <a:pt x="2936592" y="0"/>
                  </a:moveTo>
                  <a:lnTo>
                    <a:pt x="0" y="0"/>
                  </a:lnTo>
                  <a:lnTo>
                    <a:pt x="203200" y="227858"/>
                  </a:lnTo>
                  <a:lnTo>
                    <a:pt x="3139792" y="227858"/>
                  </a:lnTo>
                  <a:lnTo>
                    <a:pt x="2936592" y="0"/>
                  </a:lnTo>
                  <a:close/>
                </a:path>
              </a:pathLst>
            </a:custGeom>
            <a:solidFill>
              <a:srgbClr val="2B4865"/>
            </a:solidFill>
          </p:spPr>
        </p:sp>
        <p:sp>
          <p:nvSpPr>
            <p:cNvPr name="TextBox 12" id="12"/>
            <p:cNvSpPr txBox="true"/>
            <p:nvPr/>
          </p:nvSpPr>
          <p:spPr>
            <a:xfrm>
              <a:off x="101600" y="-38100"/>
              <a:ext cx="2936592"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4292735">
            <a:off x="7974633" y="-2824240"/>
            <a:ext cx="7601173" cy="3992009"/>
            <a:chOff x="0" y="0"/>
            <a:chExt cx="435643" cy="228792"/>
          </a:xfrm>
        </p:grpSpPr>
        <p:sp>
          <p:nvSpPr>
            <p:cNvPr name="Freeform 14" id="14"/>
            <p:cNvSpPr/>
            <p:nvPr/>
          </p:nvSpPr>
          <p:spPr>
            <a:xfrm flipH="false" flipV="false" rot="0">
              <a:off x="0" y="0"/>
              <a:ext cx="435643" cy="228792"/>
            </a:xfrm>
            <a:custGeom>
              <a:avLst/>
              <a:gdLst/>
              <a:ahLst/>
              <a:cxnLst/>
              <a:rect r="r" b="b" t="t" l="l"/>
              <a:pathLst>
                <a:path h="228792" w="435643">
                  <a:moveTo>
                    <a:pt x="203200" y="0"/>
                  </a:moveTo>
                  <a:lnTo>
                    <a:pt x="435643" y="0"/>
                  </a:lnTo>
                  <a:lnTo>
                    <a:pt x="232443" y="228792"/>
                  </a:lnTo>
                  <a:lnTo>
                    <a:pt x="0" y="228792"/>
                  </a:lnTo>
                  <a:lnTo>
                    <a:pt x="203200" y="0"/>
                  </a:lnTo>
                  <a:close/>
                </a:path>
              </a:pathLst>
            </a:custGeom>
            <a:solidFill>
              <a:srgbClr val="2B4865"/>
            </a:solidFill>
          </p:spPr>
        </p:sp>
        <p:sp>
          <p:nvSpPr>
            <p:cNvPr name="TextBox 15" id="15"/>
            <p:cNvSpPr txBox="true"/>
            <p:nvPr/>
          </p:nvSpPr>
          <p:spPr>
            <a:xfrm>
              <a:off x="101600" y="-38100"/>
              <a:ext cx="232443" cy="266892"/>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3614395">
            <a:off x="5933340" y="4715533"/>
            <a:ext cx="14583244" cy="802493"/>
            <a:chOff x="0" y="0"/>
            <a:chExt cx="4140724" cy="227858"/>
          </a:xfrm>
        </p:grpSpPr>
        <p:sp>
          <p:nvSpPr>
            <p:cNvPr name="Freeform 17" id="17"/>
            <p:cNvSpPr/>
            <p:nvPr/>
          </p:nvSpPr>
          <p:spPr>
            <a:xfrm flipH="false" flipV="false" rot="0">
              <a:off x="0" y="0"/>
              <a:ext cx="4140724" cy="227858"/>
            </a:xfrm>
            <a:custGeom>
              <a:avLst/>
              <a:gdLst/>
              <a:ahLst/>
              <a:cxnLst/>
              <a:rect r="r" b="b" t="t" l="l"/>
              <a:pathLst>
                <a:path h="227858" w="4140724">
                  <a:moveTo>
                    <a:pt x="3937524" y="0"/>
                  </a:moveTo>
                  <a:lnTo>
                    <a:pt x="0" y="0"/>
                  </a:lnTo>
                  <a:lnTo>
                    <a:pt x="203200" y="227858"/>
                  </a:lnTo>
                  <a:lnTo>
                    <a:pt x="4140724" y="227858"/>
                  </a:lnTo>
                  <a:lnTo>
                    <a:pt x="3937524" y="0"/>
                  </a:lnTo>
                  <a:close/>
                </a:path>
              </a:pathLst>
            </a:custGeom>
            <a:solidFill>
              <a:srgbClr val="0088B6"/>
            </a:solidFill>
          </p:spPr>
        </p:sp>
        <p:sp>
          <p:nvSpPr>
            <p:cNvPr name="TextBox 18" id="18"/>
            <p:cNvSpPr txBox="true"/>
            <p:nvPr/>
          </p:nvSpPr>
          <p:spPr>
            <a:xfrm>
              <a:off x="101600" y="-38100"/>
              <a:ext cx="3937524"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7180252">
            <a:off x="11060057" y="5814494"/>
            <a:ext cx="1329005" cy="579608"/>
            <a:chOff x="0" y="0"/>
            <a:chExt cx="812800" cy="354480"/>
          </a:xfrm>
        </p:grpSpPr>
        <p:sp>
          <p:nvSpPr>
            <p:cNvPr name="Freeform 20" id="20"/>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0088B6"/>
            </a:solidFill>
          </p:spPr>
        </p:sp>
        <p:sp>
          <p:nvSpPr>
            <p:cNvPr name="TextBox 21" id="21"/>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7180252">
            <a:off x="11695980" y="6931860"/>
            <a:ext cx="1329005" cy="579608"/>
            <a:chOff x="0" y="0"/>
            <a:chExt cx="812800" cy="354480"/>
          </a:xfrm>
        </p:grpSpPr>
        <p:sp>
          <p:nvSpPr>
            <p:cNvPr name="Freeform 23" id="23"/>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2B4865"/>
            </a:solidFill>
          </p:spPr>
        </p:sp>
        <p:sp>
          <p:nvSpPr>
            <p:cNvPr name="TextBox 24" id="24"/>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17477939" y="9258300"/>
            <a:ext cx="2353111" cy="754311"/>
            <a:chOff x="0" y="0"/>
            <a:chExt cx="3137481" cy="1005749"/>
          </a:xfrm>
        </p:grpSpPr>
        <p:grpSp>
          <p:nvGrpSpPr>
            <p:cNvPr name="Group 26" id="26"/>
            <p:cNvGrpSpPr/>
            <p:nvPr/>
          </p:nvGrpSpPr>
          <p:grpSpPr>
            <a:xfrm rot="0">
              <a:off x="0" y="0"/>
              <a:ext cx="3137481" cy="1005749"/>
              <a:chOff x="0" y="0"/>
              <a:chExt cx="619749" cy="198666"/>
            </a:xfrm>
          </p:grpSpPr>
          <p:sp>
            <p:nvSpPr>
              <p:cNvPr name="Freeform 27" id="27"/>
              <p:cNvSpPr/>
              <p:nvPr/>
            </p:nvSpPr>
            <p:spPr>
              <a:xfrm flipH="false" flipV="false" rot="0">
                <a:off x="0" y="0"/>
                <a:ext cx="619749" cy="198666"/>
              </a:xfrm>
              <a:custGeom>
                <a:avLst/>
                <a:gdLst/>
                <a:ahLst/>
                <a:cxnLst/>
                <a:rect r="r" b="b" t="t" l="l"/>
                <a:pathLst>
                  <a:path h="198666" w="619749">
                    <a:moveTo>
                      <a:pt x="99333" y="0"/>
                    </a:moveTo>
                    <a:lnTo>
                      <a:pt x="520416" y="0"/>
                    </a:lnTo>
                    <a:cubicBezTo>
                      <a:pt x="546761" y="0"/>
                      <a:pt x="572027" y="10465"/>
                      <a:pt x="590655" y="29094"/>
                    </a:cubicBezTo>
                    <a:cubicBezTo>
                      <a:pt x="609284" y="47723"/>
                      <a:pt x="619749" y="72988"/>
                      <a:pt x="619749" y="99333"/>
                    </a:cubicBezTo>
                    <a:lnTo>
                      <a:pt x="619749" y="99333"/>
                    </a:lnTo>
                    <a:cubicBezTo>
                      <a:pt x="619749" y="154193"/>
                      <a:pt x="575276" y="198666"/>
                      <a:pt x="520416" y="198666"/>
                    </a:cubicBezTo>
                    <a:lnTo>
                      <a:pt x="99333" y="198666"/>
                    </a:lnTo>
                    <a:cubicBezTo>
                      <a:pt x="72988" y="198666"/>
                      <a:pt x="47723" y="188201"/>
                      <a:pt x="29094" y="169572"/>
                    </a:cubicBezTo>
                    <a:cubicBezTo>
                      <a:pt x="10465" y="150944"/>
                      <a:pt x="0" y="125678"/>
                      <a:pt x="0" y="99333"/>
                    </a:cubicBezTo>
                    <a:lnTo>
                      <a:pt x="0" y="99333"/>
                    </a:lnTo>
                    <a:cubicBezTo>
                      <a:pt x="0" y="72988"/>
                      <a:pt x="10465" y="47723"/>
                      <a:pt x="29094" y="29094"/>
                    </a:cubicBezTo>
                    <a:cubicBezTo>
                      <a:pt x="47723" y="10465"/>
                      <a:pt x="72988" y="0"/>
                      <a:pt x="99333" y="0"/>
                    </a:cubicBezTo>
                    <a:close/>
                  </a:path>
                </a:pathLst>
              </a:custGeom>
              <a:solidFill>
                <a:srgbClr val="2B4865"/>
              </a:solidFill>
            </p:spPr>
          </p:sp>
          <p:sp>
            <p:nvSpPr>
              <p:cNvPr name="TextBox 28" id="28"/>
              <p:cNvSpPr txBox="true"/>
              <p:nvPr/>
            </p:nvSpPr>
            <p:spPr>
              <a:xfrm>
                <a:off x="0" y="-38100"/>
                <a:ext cx="619749" cy="236766"/>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261205" y="154894"/>
              <a:ext cx="717277" cy="673101"/>
            </a:xfrm>
            <a:prstGeom prst="rect">
              <a:avLst/>
            </a:prstGeom>
          </p:spPr>
          <p:txBody>
            <a:bodyPr anchor="t" rtlCol="false" tIns="0" lIns="0" bIns="0" rIns="0">
              <a:spAutoFit/>
            </a:bodyPr>
            <a:lstStyle/>
            <a:p>
              <a:pPr algn="ctr">
                <a:lnSpc>
                  <a:spcPts val="4199"/>
                </a:lnSpc>
              </a:pPr>
              <a:r>
                <a:rPr lang="en-US" sz="2999" b="true">
                  <a:solidFill>
                    <a:srgbClr val="FFFFFF"/>
                  </a:solidFill>
                  <a:latin typeface="Poppins Bold"/>
                  <a:ea typeface="Poppins Bold"/>
                  <a:cs typeface="Poppins Bold"/>
                  <a:sym typeface="Poppins Bold"/>
                </a:rPr>
                <a:t>08</a:t>
              </a:r>
            </a:p>
          </p:txBody>
        </p:sp>
      </p:grpSp>
      <p:sp>
        <p:nvSpPr>
          <p:cNvPr name="TextBox 30" id="30"/>
          <p:cNvSpPr txBox="true"/>
          <p:nvPr/>
        </p:nvSpPr>
        <p:spPr>
          <a:xfrm rot="0">
            <a:off x="1285875" y="1069882"/>
            <a:ext cx="4223296" cy="687705"/>
          </a:xfrm>
          <a:prstGeom prst="rect">
            <a:avLst/>
          </a:prstGeom>
        </p:spPr>
        <p:txBody>
          <a:bodyPr anchor="t" rtlCol="false" tIns="0" lIns="0" bIns="0" rIns="0">
            <a:spAutoFit/>
          </a:bodyPr>
          <a:lstStyle/>
          <a:p>
            <a:pPr algn="l">
              <a:lnSpc>
                <a:spcPts val="5084"/>
              </a:lnSpc>
            </a:pPr>
            <a:r>
              <a:rPr lang="en-US" sz="4499" spc="-134" b="true">
                <a:solidFill>
                  <a:srgbClr val="2B4865"/>
                </a:solidFill>
                <a:latin typeface="Poppins Bold"/>
                <a:ea typeface="Poppins Bold"/>
                <a:cs typeface="Poppins Bold"/>
                <a:sym typeface="Poppins Bold"/>
              </a:rPr>
              <a:t>Result Analysis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2184380"/>
          </a:xfrm>
          <a:custGeom>
            <a:avLst/>
            <a:gdLst/>
            <a:ahLst/>
            <a:cxnLst/>
            <a:rect r="r" b="b" t="t" l="l"/>
            <a:pathLst>
              <a:path h="12184380" w="18288000">
                <a:moveTo>
                  <a:pt x="0" y="0"/>
                </a:moveTo>
                <a:lnTo>
                  <a:pt x="18288000" y="0"/>
                </a:lnTo>
                <a:lnTo>
                  <a:pt x="18288000" y="12184380"/>
                </a:lnTo>
                <a:lnTo>
                  <a:pt x="0" y="12184380"/>
                </a:lnTo>
                <a:lnTo>
                  <a:pt x="0" y="0"/>
                </a:lnTo>
                <a:close/>
              </a:path>
            </a:pathLst>
          </a:custGeom>
          <a:blipFill>
            <a:blip r:embed="rId2">
              <a:alphaModFix amt="35000"/>
            </a:blip>
            <a:stretch>
              <a:fillRect l="0" t="0" r="0" b="0"/>
            </a:stretch>
          </a:blipFill>
        </p:spPr>
      </p:sp>
      <p:sp>
        <p:nvSpPr>
          <p:cNvPr name="AutoShape 3" id="3"/>
          <p:cNvSpPr/>
          <p:nvPr/>
        </p:nvSpPr>
        <p:spPr>
          <a:xfrm>
            <a:off x="1447167" y="1814737"/>
            <a:ext cx="7393527" cy="0"/>
          </a:xfrm>
          <a:prstGeom prst="line">
            <a:avLst/>
          </a:prstGeom>
          <a:ln cap="flat" w="38100">
            <a:solidFill>
              <a:srgbClr val="2B4865"/>
            </a:solidFill>
            <a:prstDash val="solid"/>
            <a:headEnd type="none" len="sm" w="sm"/>
            <a:tailEnd type="none" len="sm" w="sm"/>
          </a:ln>
        </p:spPr>
      </p:sp>
      <p:sp>
        <p:nvSpPr>
          <p:cNvPr name="TextBox 4" id="4"/>
          <p:cNvSpPr txBox="true"/>
          <p:nvPr/>
        </p:nvSpPr>
        <p:spPr>
          <a:xfrm rot="0">
            <a:off x="1285875" y="2119331"/>
            <a:ext cx="8890327" cy="6810375"/>
          </a:xfrm>
          <a:prstGeom prst="rect">
            <a:avLst/>
          </a:prstGeom>
        </p:spPr>
        <p:txBody>
          <a:bodyPr anchor="t" rtlCol="false" tIns="0" lIns="0" bIns="0" rIns="0">
            <a:spAutoFit/>
          </a:bodyPr>
          <a:lstStyle/>
          <a:p>
            <a:pPr algn="just" marL="647697" indent="-323848" lvl="1">
              <a:lnSpc>
                <a:spcPts val="3899"/>
              </a:lnSpc>
              <a:buFont typeface="Arial"/>
              <a:buChar char="•"/>
            </a:pPr>
            <a:r>
              <a:rPr lang="en-US" sz="2999">
                <a:solidFill>
                  <a:srgbClr val="000000"/>
                </a:solidFill>
                <a:latin typeface="Poppins"/>
                <a:ea typeface="Poppins"/>
                <a:cs typeface="Poppins"/>
                <a:sym typeface="Poppins"/>
              </a:rPr>
              <a:t>Implementing predictive analysis could help forecast future hypertension cases based on patient demographics, disease stages, and hospital stay data.</a:t>
            </a:r>
          </a:p>
          <a:p>
            <a:pPr algn="just">
              <a:lnSpc>
                <a:spcPts val="3899"/>
              </a:lnSpc>
            </a:pPr>
          </a:p>
          <a:p>
            <a:pPr algn="just" marL="647697" indent="-323848" lvl="1">
              <a:lnSpc>
                <a:spcPts val="3899"/>
              </a:lnSpc>
              <a:buFont typeface="Arial"/>
              <a:buChar char="•"/>
            </a:pPr>
            <a:r>
              <a:rPr lang="en-US" sz="2999">
                <a:solidFill>
                  <a:srgbClr val="000000"/>
                </a:solidFill>
                <a:latin typeface="Poppins"/>
                <a:ea typeface="Poppins"/>
                <a:cs typeface="Poppins"/>
                <a:sym typeface="Poppins"/>
              </a:rPr>
              <a:t>Predictive models can assist hospitals in anticipating ICU and resource demands, ensuring better preparedness and optimized care.</a:t>
            </a:r>
          </a:p>
          <a:p>
            <a:pPr algn="just">
              <a:lnSpc>
                <a:spcPts val="3899"/>
              </a:lnSpc>
            </a:pPr>
          </a:p>
          <a:p>
            <a:pPr algn="just" marL="647697" indent="-323848" lvl="1">
              <a:lnSpc>
                <a:spcPts val="3899"/>
              </a:lnSpc>
              <a:buFont typeface="Arial"/>
              <a:buChar char="•"/>
            </a:pPr>
            <a:r>
              <a:rPr lang="en-US" sz="2999">
                <a:solidFill>
                  <a:srgbClr val="000000"/>
                </a:solidFill>
                <a:latin typeface="Poppins"/>
                <a:ea typeface="Poppins"/>
                <a:cs typeface="Poppins"/>
                <a:sym typeface="Poppins"/>
              </a:rPr>
              <a:t>This analysis can also help insurance providers better assess potential costs for high-risk patients and adjust coverage accordingly.</a:t>
            </a:r>
          </a:p>
        </p:txBody>
      </p:sp>
      <p:grpSp>
        <p:nvGrpSpPr>
          <p:cNvPr name="Group 5" id="5"/>
          <p:cNvGrpSpPr>
            <a:grpSpLocks noChangeAspect="true"/>
          </p:cNvGrpSpPr>
          <p:nvPr/>
        </p:nvGrpSpPr>
        <p:grpSpPr>
          <a:xfrm rot="0">
            <a:off x="12236658" y="-26721"/>
            <a:ext cx="6567564" cy="10313721"/>
            <a:chOff x="0" y="0"/>
            <a:chExt cx="21004886" cy="32986129"/>
          </a:xfrm>
        </p:grpSpPr>
        <p:sp>
          <p:nvSpPr>
            <p:cNvPr name="Freeform 6" id="6"/>
            <p:cNvSpPr/>
            <p:nvPr/>
          </p:nvSpPr>
          <p:spPr>
            <a:xfrm flipH="false" flipV="false" rot="0">
              <a:off x="0" y="0"/>
              <a:ext cx="21004783" cy="32986092"/>
            </a:xfrm>
            <a:custGeom>
              <a:avLst/>
              <a:gdLst/>
              <a:ahLst/>
              <a:cxnLst/>
              <a:rect r="r" b="b" t="t" l="l"/>
              <a:pathLst>
                <a:path h="32986092" w="21004783">
                  <a:moveTo>
                    <a:pt x="3160014" y="0"/>
                  </a:moveTo>
                  <a:lnTo>
                    <a:pt x="0" y="9356090"/>
                  </a:lnTo>
                  <a:lnTo>
                    <a:pt x="13488924" y="32986092"/>
                  </a:lnTo>
                  <a:lnTo>
                    <a:pt x="21004783" y="32986092"/>
                  </a:lnTo>
                  <a:lnTo>
                    <a:pt x="21004783" y="0"/>
                  </a:lnTo>
                  <a:close/>
                </a:path>
              </a:pathLst>
            </a:custGeom>
            <a:blipFill>
              <a:blip r:embed="rId3"/>
              <a:stretch>
                <a:fillRect l="-21510" t="0" r="0" b="0"/>
              </a:stretch>
            </a:blipFill>
          </p:spPr>
        </p:sp>
      </p:grpSp>
      <p:grpSp>
        <p:nvGrpSpPr>
          <p:cNvPr name="Group 7" id="7"/>
          <p:cNvGrpSpPr/>
          <p:nvPr/>
        </p:nvGrpSpPr>
        <p:grpSpPr>
          <a:xfrm rot="0">
            <a:off x="11657796" y="7724438"/>
            <a:ext cx="3142082" cy="2749321"/>
            <a:chOff x="0" y="0"/>
            <a:chExt cx="812800" cy="711200"/>
          </a:xfrm>
        </p:grpSpPr>
        <p:sp>
          <p:nvSpPr>
            <p:cNvPr name="Freeform 8" id="8"/>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88B6"/>
            </a:solidFill>
          </p:spPr>
        </p:sp>
        <p:sp>
          <p:nvSpPr>
            <p:cNvPr name="TextBox 9" id="9"/>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3614395">
            <a:off x="8390858" y="7822066"/>
            <a:ext cx="11058055" cy="802493"/>
            <a:chOff x="0" y="0"/>
            <a:chExt cx="3139792" cy="227858"/>
          </a:xfrm>
        </p:grpSpPr>
        <p:sp>
          <p:nvSpPr>
            <p:cNvPr name="Freeform 11" id="11"/>
            <p:cNvSpPr/>
            <p:nvPr/>
          </p:nvSpPr>
          <p:spPr>
            <a:xfrm flipH="false" flipV="false" rot="0">
              <a:off x="0" y="0"/>
              <a:ext cx="3139792" cy="227858"/>
            </a:xfrm>
            <a:custGeom>
              <a:avLst/>
              <a:gdLst/>
              <a:ahLst/>
              <a:cxnLst/>
              <a:rect r="r" b="b" t="t" l="l"/>
              <a:pathLst>
                <a:path h="227858" w="3139792">
                  <a:moveTo>
                    <a:pt x="2936592" y="0"/>
                  </a:moveTo>
                  <a:lnTo>
                    <a:pt x="0" y="0"/>
                  </a:lnTo>
                  <a:lnTo>
                    <a:pt x="203200" y="227858"/>
                  </a:lnTo>
                  <a:lnTo>
                    <a:pt x="3139792" y="227858"/>
                  </a:lnTo>
                  <a:lnTo>
                    <a:pt x="2936592" y="0"/>
                  </a:lnTo>
                  <a:close/>
                </a:path>
              </a:pathLst>
            </a:custGeom>
            <a:solidFill>
              <a:srgbClr val="2B4865"/>
            </a:solidFill>
          </p:spPr>
        </p:sp>
        <p:sp>
          <p:nvSpPr>
            <p:cNvPr name="TextBox 12" id="12"/>
            <p:cNvSpPr txBox="true"/>
            <p:nvPr/>
          </p:nvSpPr>
          <p:spPr>
            <a:xfrm>
              <a:off x="101600" y="-38100"/>
              <a:ext cx="2936592"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4292735">
            <a:off x="7974633" y="-2824240"/>
            <a:ext cx="7601173" cy="3992009"/>
            <a:chOff x="0" y="0"/>
            <a:chExt cx="435643" cy="228792"/>
          </a:xfrm>
        </p:grpSpPr>
        <p:sp>
          <p:nvSpPr>
            <p:cNvPr name="Freeform 14" id="14"/>
            <p:cNvSpPr/>
            <p:nvPr/>
          </p:nvSpPr>
          <p:spPr>
            <a:xfrm flipH="false" flipV="false" rot="0">
              <a:off x="0" y="0"/>
              <a:ext cx="435643" cy="228792"/>
            </a:xfrm>
            <a:custGeom>
              <a:avLst/>
              <a:gdLst/>
              <a:ahLst/>
              <a:cxnLst/>
              <a:rect r="r" b="b" t="t" l="l"/>
              <a:pathLst>
                <a:path h="228792" w="435643">
                  <a:moveTo>
                    <a:pt x="203200" y="0"/>
                  </a:moveTo>
                  <a:lnTo>
                    <a:pt x="435643" y="0"/>
                  </a:lnTo>
                  <a:lnTo>
                    <a:pt x="232443" y="228792"/>
                  </a:lnTo>
                  <a:lnTo>
                    <a:pt x="0" y="228792"/>
                  </a:lnTo>
                  <a:lnTo>
                    <a:pt x="203200" y="0"/>
                  </a:lnTo>
                  <a:close/>
                </a:path>
              </a:pathLst>
            </a:custGeom>
            <a:solidFill>
              <a:srgbClr val="2B4865"/>
            </a:solidFill>
          </p:spPr>
        </p:sp>
        <p:sp>
          <p:nvSpPr>
            <p:cNvPr name="TextBox 15" id="15"/>
            <p:cNvSpPr txBox="true"/>
            <p:nvPr/>
          </p:nvSpPr>
          <p:spPr>
            <a:xfrm>
              <a:off x="101600" y="-38100"/>
              <a:ext cx="232443" cy="266892"/>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3614395">
            <a:off x="5753366" y="4715533"/>
            <a:ext cx="14583244" cy="802493"/>
            <a:chOff x="0" y="0"/>
            <a:chExt cx="4140724" cy="227858"/>
          </a:xfrm>
        </p:grpSpPr>
        <p:sp>
          <p:nvSpPr>
            <p:cNvPr name="Freeform 17" id="17"/>
            <p:cNvSpPr/>
            <p:nvPr/>
          </p:nvSpPr>
          <p:spPr>
            <a:xfrm flipH="false" flipV="false" rot="0">
              <a:off x="0" y="0"/>
              <a:ext cx="4140724" cy="227858"/>
            </a:xfrm>
            <a:custGeom>
              <a:avLst/>
              <a:gdLst/>
              <a:ahLst/>
              <a:cxnLst/>
              <a:rect r="r" b="b" t="t" l="l"/>
              <a:pathLst>
                <a:path h="227858" w="4140724">
                  <a:moveTo>
                    <a:pt x="3937524" y="0"/>
                  </a:moveTo>
                  <a:lnTo>
                    <a:pt x="0" y="0"/>
                  </a:lnTo>
                  <a:lnTo>
                    <a:pt x="203200" y="227858"/>
                  </a:lnTo>
                  <a:lnTo>
                    <a:pt x="4140724" y="227858"/>
                  </a:lnTo>
                  <a:lnTo>
                    <a:pt x="3937524" y="0"/>
                  </a:lnTo>
                  <a:close/>
                </a:path>
              </a:pathLst>
            </a:custGeom>
            <a:solidFill>
              <a:srgbClr val="0088B6"/>
            </a:solidFill>
          </p:spPr>
        </p:sp>
        <p:sp>
          <p:nvSpPr>
            <p:cNvPr name="TextBox 18" id="18"/>
            <p:cNvSpPr txBox="true"/>
            <p:nvPr/>
          </p:nvSpPr>
          <p:spPr>
            <a:xfrm>
              <a:off x="101600" y="-38100"/>
              <a:ext cx="3937524" cy="265958"/>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7180252">
            <a:off x="10861033" y="5814494"/>
            <a:ext cx="1329005" cy="579608"/>
            <a:chOff x="0" y="0"/>
            <a:chExt cx="812800" cy="354480"/>
          </a:xfrm>
        </p:grpSpPr>
        <p:sp>
          <p:nvSpPr>
            <p:cNvPr name="Freeform 20" id="20"/>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0088B6"/>
            </a:solidFill>
          </p:spPr>
        </p:sp>
        <p:sp>
          <p:nvSpPr>
            <p:cNvPr name="TextBox 21" id="21"/>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7180252">
            <a:off x="11695980" y="6931860"/>
            <a:ext cx="1329005" cy="579608"/>
            <a:chOff x="0" y="0"/>
            <a:chExt cx="812800" cy="354480"/>
          </a:xfrm>
        </p:grpSpPr>
        <p:sp>
          <p:nvSpPr>
            <p:cNvPr name="Freeform 23" id="23"/>
            <p:cNvSpPr/>
            <p:nvPr/>
          </p:nvSpPr>
          <p:spPr>
            <a:xfrm flipH="false" flipV="false" rot="0">
              <a:off x="0" y="0"/>
              <a:ext cx="812800" cy="354480"/>
            </a:xfrm>
            <a:custGeom>
              <a:avLst/>
              <a:gdLst/>
              <a:ahLst/>
              <a:cxnLst/>
              <a:rect r="r" b="b" t="t" l="l"/>
              <a:pathLst>
                <a:path h="354480" w="812800">
                  <a:moveTo>
                    <a:pt x="609600" y="0"/>
                  </a:moveTo>
                  <a:lnTo>
                    <a:pt x="0" y="0"/>
                  </a:lnTo>
                  <a:lnTo>
                    <a:pt x="203200" y="354480"/>
                  </a:lnTo>
                  <a:lnTo>
                    <a:pt x="812800" y="354480"/>
                  </a:lnTo>
                  <a:lnTo>
                    <a:pt x="609600" y="0"/>
                  </a:lnTo>
                  <a:close/>
                </a:path>
              </a:pathLst>
            </a:custGeom>
            <a:solidFill>
              <a:srgbClr val="2B4865"/>
            </a:solidFill>
          </p:spPr>
        </p:sp>
        <p:sp>
          <p:nvSpPr>
            <p:cNvPr name="TextBox 24" id="24"/>
            <p:cNvSpPr txBox="true"/>
            <p:nvPr/>
          </p:nvSpPr>
          <p:spPr>
            <a:xfrm>
              <a:off x="101600" y="-38100"/>
              <a:ext cx="609600" cy="392580"/>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17477939" y="9258300"/>
            <a:ext cx="2353111" cy="754311"/>
            <a:chOff x="0" y="0"/>
            <a:chExt cx="3137481" cy="1005749"/>
          </a:xfrm>
        </p:grpSpPr>
        <p:grpSp>
          <p:nvGrpSpPr>
            <p:cNvPr name="Group 26" id="26"/>
            <p:cNvGrpSpPr/>
            <p:nvPr/>
          </p:nvGrpSpPr>
          <p:grpSpPr>
            <a:xfrm rot="0">
              <a:off x="0" y="0"/>
              <a:ext cx="3137481" cy="1005749"/>
              <a:chOff x="0" y="0"/>
              <a:chExt cx="619749" cy="198666"/>
            </a:xfrm>
          </p:grpSpPr>
          <p:sp>
            <p:nvSpPr>
              <p:cNvPr name="Freeform 27" id="27"/>
              <p:cNvSpPr/>
              <p:nvPr/>
            </p:nvSpPr>
            <p:spPr>
              <a:xfrm flipH="false" flipV="false" rot="0">
                <a:off x="0" y="0"/>
                <a:ext cx="619749" cy="198666"/>
              </a:xfrm>
              <a:custGeom>
                <a:avLst/>
                <a:gdLst/>
                <a:ahLst/>
                <a:cxnLst/>
                <a:rect r="r" b="b" t="t" l="l"/>
                <a:pathLst>
                  <a:path h="198666" w="619749">
                    <a:moveTo>
                      <a:pt x="99333" y="0"/>
                    </a:moveTo>
                    <a:lnTo>
                      <a:pt x="520416" y="0"/>
                    </a:lnTo>
                    <a:cubicBezTo>
                      <a:pt x="546761" y="0"/>
                      <a:pt x="572027" y="10465"/>
                      <a:pt x="590655" y="29094"/>
                    </a:cubicBezTo>
                    <a:cubicBezTo>
                      <a:pt x="609284" y="47723"/>
                      <a:pt x="619749" y="72988"/>
                      <a:pt x="619749" y="99333"/>
                    </a:cubicBezTo>
                    <a:lnTo>
                      <a:pt x="619749" y="99333"/>
                    </a:lnTo>
                    <a:cubicBezTo>
                      <a:pt x="619749" y="154193"/>
                      <a:pt x="575276" y="198666"/>
                      <a:pt x="520416" y="198666"/>
                    </a:cubicBezTo>
                    <a:lnTo>
                      <a:pt x="99333" y="198666"/>
                    </a:lnTo>
                    <a:cubicBezTo>
                      <a:pt x="72988" y="198666"/>
                      <a:pt x="47723" y="188201"/>
                      <a:pt x="29094" y="169572"/>
                    </a:cubicBezTo>
                    <a:cubicBezTo>
                      <a:pt x="10465" y="150944"/>
                      <a:pt x="0" y="125678"/>
                      <a:pt x="0" y="99333"/>
                    </a:cubicBezTo>
                    <a:lnTo>
                      <a:pt x="0" y="99333"/>
                    </a:lnTo>
                    <a:cubicBezTo>
                      <a:pt x="0" y="72988"/>
                      <a:pt x="10465" y="47723"/>
                      <a:pt x="29094" y="29094"/>
                    </a:cubicBezTo>
                    <a:cubicBezTo>
                      <a:pt x="47723" y="10465"/>
                      <a:pt x="72988" y="0"/>
                      <a:pt x="99333" y="0"/>
                    </a:cubicBezTo>
                    <a:close/>
                  </a:path>
                </a:pathLst>
              </a:custGeom>
              <a:solidFill>
                <a:srgbClr val="2B4865"/>
              </a:solidFill>
            </p:spPr>
          </p:sp>
          <p:sp>
            <p:nvSpPr>
              <p:cNvPr name="TextBox 28" id="28"/>
              <p:cNvSpPr txBox="true"/>
              <p:nvPr/>
            </p:nvSpPr>
            <p:spPr>
              <a:xfrm>
                <a:off x="0" y="-38100"/>
                <a:ext cx="619749" cy="236766"/>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261205" y="154894"/>
              <a:ext cx="717277" cy="673101"/>
            </a:xfrm>
            <a:prstGeom prst="rect">
              <a:avLst/>
            </a:prstGeom>
          </p:spPr>
          <p:txBody>
            <a:bodyPr anchor="t" rtlCol="false" tIns="0" lIns="0" bIns="0" rIns="0">
              <a:spAutoFit/>
            </a:bodyPr>
            <a:lstStyle/>
            <a:p>
              <a:pPr algn="ctr">
                <a:lnSpc>
                  <a:spcPts val="4199"/>
                </a:lnSpc>
              </a:pPr>
              <a:r>
                <a:rPr lang="en-US" sz="2999" b="true">
                  <a:solidFill>
                    <a:srgbClr val="FFFFFF"/>
                  </a:solidFill>
                  <a:latin typeface="Poppins Bold"/>
                  <a:ea typeface="Poppins Bold"/>
                  <a:cs typeface="Poppins Bold"/>
                  <a:sym typeface="Poppins Bold"/>
                </a:rPr>
                <a:t>09</a:t>
              </a:r>
            </a:p>
          </p:txBody>
        </p:sp>
      </p:grpSp>
      <p:sp>
        <p:nvSpPr>
          <p:cNvPr name="TextBox 30" id="30"/>
          <p:cNvSpPr txBox="true"/>
          <p:nvPr/>
        </p:nvSpPr>
        <p:spPr>
          <a:xfrm rot="0">
            <a:off x="1447167" y="1069882"/>
            <a:ext cx="7393527" cy="687705"/>
          </a:xfrm>
          <a:prstGeom prst="rect">
            <a:avLst/>
          </a:prstGeom>
        </p:spPr>
        <p:txBody>
          <a:bodyPr anchor="t" rtlCol="false" tIns="0" lIns="0" bIns="0" rIns="0">
            <a:spAutoFit/>
          </a:bodyPr>
          <a:lstStyle/>
          <a:p>
            <a:pPr algn="l">
              <a:lnSpc>
                <a:spcPts val="5084"/>
              </a:lnSpc>
            </a:pPr>
            <a:r>
              <a:rPr lang="en-US" sz="4499" spc="-134" b="true">
                <a:solidFill>
                  <a:srgbClr val="2B4865"/>
                </a:solidFill>
                <a:latin typeface="Poppins Bold"/>
                <a:ea typeface="Poppins Bold"/>
                <a:cs typeface="Poppins Bold"/>
                <a:sym typeface="Poppins Bold"/>
              </a:rPr>
              <a:t>Future Recommendations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DAGSy--M2Rw</dc:identifier>
  <dcterms:modified xsi:type="dcterms:W3CDTF">2011-08-01T06:04:30Z</dcterms:modified>
  <cp:revision>1</cp:revision>
  <dc:title>White And Blue Modern Professional Business Analytics Presentation</dc:title>
</cp:coreProperties>
</file>

<file path=docProps/thumbnail.jpeg>
</file>